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6"/>
  </p:notesMasterIdLst>
  <p:sldIdLst>
    <p:sldId id="256" r:id="rId2"/>
    <p:sldId id="258" r:id="rId3"/>
    <p:sldId id="336" r:id="rId4"/>
    <p:sldId id="337" r:id="rId5"/>
    <p:sldId id="338" r:id="rId6"/>
    <p:sldId id="339" r:id="rId7"/>
    <p:sldId id="342" r:id="rId8"/>
    <p:sldId id="324" r:id="rId9"/>
    <p:sldId id="325" r:id="rId10"/>
    <p:sldId id="316" r:id="rId11"/>
    <p:sldId id="322" r:id="rId12"/>
    <p:sldId id="323" r:id="rId13"/>
    <p:sldId id="321" r:id="rId14"/>
    <p:sldId id="317" r:id="rId15"/>
    <p:sldId id="313" r:id="rId16"/>
    <p:sldId id="296" r:id="rId17"/>
    <p:sldId id="301" r:id="rId18"/>
    <p:sldId id="302" r:id="rId19"/>
    <p:sldId id="303" r:id="rId20"/>
    <p:sldId id="327" r:id="rId21"/>
    <p:sldId id="328" r:id="rId22"/>
    <p:sldId id="330" r:id="rId23"/>
    <p:sldId id="340" r:id="rId24"/>
    <p:sldId id="341" r:id="rId25"/>
  </p:sldIdLst>
  <p:sldSz cx="9144000" cy="5143500" type="screen16x9"/>
  <p:notesSz cx="6858000" cy="9144000"/>
  <p:embeddedFontLst>
    <p:embeddedFont>
      <p:font typeface="Malgun Gothic" panose="020B0503020000020004" pitchFamily="34" charset="-127"/>
      <p:regular r:id="rId27"/>
      <p:bold r:id="rId28"/>
    </p:embeddedFont>
    <p:embeddedFont>
      <p:font typeface="Malgun Gothic" panose="020B0503020000020004" pitchFamily="34" charset="-127"/>
      <p:regular r:id="rId27"/>
      <p:bold r:id="rId28"/>
    </p:embeddedFont>
    <p:embeddedFont>
      <p:font typeface="Lato" panose="020F0502020204030203" pitchFamily="34" charset="77"/>
      <p:regular r:id="rId29"/>
      <p:bold r:id="rId30"/>
      <p:italic r:id="rId31"/>
      <p:boldItalic r:id="rId32"/>
    </p:embeddedFont>
    <p:embeddedFont>
      <p:font typeface="Raleway" pitchFamily="2" charset="77"/>
      <p:regular r:id="rId33"/>
      <p:bold r:id="rId34"/>
      <p:italic r:id="rId35"/>
      <p:bold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김학용" initials="김" lastIdx="1" clrIdx="0">
    <p:extLst>
      <p:ext uri="{19B8F6BF-5375-455C-9EA6-DF929625EA0E}">
        <p15:presenceInfo xmlns:p15="http://schemas.microsoft.com/office/powerpoint/2012/main" userId="김학용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078" autoAdjust="0"/>
    <p:restoredTop sz="93871" autoAdjust="0"/>
  </p:normalViewPr>
  <p:slideViewPr>
    <p:cSldViewPr snapToGrid="0">
      <p:cViewPr>
        <p:scale>
          <a:sx n="188" d="100"/>
          <a:sy n="188" d="100"/>
        </p:scale>
        <p:origin x="144" y="45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945aaa7c9d_4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945aaa7c9d_4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" name="Google Shape;12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5256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" name="Google Shape;12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179269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" name="Google Shape;12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719015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" name="Google Shape;12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33553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" name="Google Shape;12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25977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" name="Google Shape;12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02692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" name="Google Shape;12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04541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" name="Google Shape;12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146071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" name="Google Shape;12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887850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" name="Google Shape;12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9539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" name="Google Shape;9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" name="Google Shape;12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217849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" name="Google Shape;12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56708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" name="Google Shape;9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67063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" name="Google Shape;12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64297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" name="Google Shape;12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412439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" name="Google Shape;12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48697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" name="Google Shape;12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68683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" name="Google Shape;12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41498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" name="Google Shape;12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00873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7" name="Google Shape;77;p11"/>
          <p:cNvSpPr txBox="1">
            <a:spLocks noGrp="1"/>
          </p:cNvSpPr>
          <p:nvPr>
            <p:ph type="title" hasCustomPrompt="1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" name="Google Shape;19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0" name="Google Shape;20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oogle Shape;26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7" name="Google Shape;27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8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" name="Google Shape;29;p4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" name="Google Shape;36;p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2" name="Google Shape;52;p7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9" name="Google Shape;59;p8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6" name="Google Shape;66;p9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g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tif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tif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tif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tif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data.ecdc.europa.eu/covid19/casedistribution/csv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kostat.go.kr/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>
            <a:spLocks noGrp="1"/>
          </p:cNvSpPr>
          <p:nvPr>
            <p:ph type="ctrTitle" idx="4294967295"/>
          </p:nvPr>
        </p:nvSpPr>
        <p:spPr>
          <a:xfrm>
            <a:off x="630400" y="1206849"/>
            <a:ext cx="7289803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-US" altLang="ko-KR" sz="2500" dirty="0"/>
              <a:t>Segmented</a:t>
            </a:r>
            <a:r>
              <a:rPr lang="ko-KR" altLang="en-US" sz="2500" dirty="0"/>
              <a:t> </a:t>
            </a:r>
            <a:r>
              <a:rPr lang="en-US" altLang="ko-KR" sz="2500" dirty="0"/>
              <a:t>Growth Curve Model</a:t>
            </a:r>
            <a:endParaRPr lang="ko-KR" altLang="en-US" sz="1800" b="0" dirty="0"/>
          </a:p>
        </p:txBody>
      </p:sp>
      <p:sp>
        <p:nvSpPr>
          <p:cNvPr id="87" name="Google Shape;87;p13"/>
          <p:cNvSpPr txBox="1">
            <a:spLocks noGrp="1"/>
          </p:cNvSpPr>
          <p:nvPr>
            <p:ph type="subTitle" idx="4294967295"/>
          </p:nvPr>
        </p:nvSpPr>
        <p:spPr>
          <a:xfrm>
            <a:off x="559650" y="3961975"/>
            <a:ext cx="47604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 sz="1400" b="1" dirty="0" err="1">
                <a:latin typeface="Malgun Gothic"/>
                <a:ea typeface="Malgun Gothic"/>
                <a:cs typeface="Malgun Gothic"/>
                <a:sym typeface="Malgun Gothic"/>
              </a:rPr>
              <a:t>박사과정</a:t>
            </a:r>
            <a:r>
              <a:rPr lang="en-US" sz="1400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400" dirty="0" err="1">
                <a:latin typeface="Malgun Gothic"/>
                <a:ea typeface="Malgun Gothic"/>
                <a:cs typeface="Malgun Gothic"/>
                <a:sym typeface="Malgun Gothic"/>
              </a:rPr>
              <a:t>구태완</a:t>
            </a:r>
            <a:r>
              <a:rPr lang="en-US" sz="1400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400" b="1" dirty="0" err="1">
                <a:latin typeface="Malgun Gothic"/>
                <a:ea typeface="Malgun Gothic"/>
                <a:cs typeface="Malgun Gothic"/>
                <a:sym typeface="Malgun Gothic"/>
              </a:rPr>
              <a:t>석사과정</a:t>
            </a:r>
            <a:r>
              <a:rPr lang="en-US" sz="1400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400" dirty="0" err="1">
                <a:latin typeface="Malgun Gothic"/>
                <a:ea typeface="Malgun Gothic"/>
                <a:cs typeface="Malgun Gothic"/>
                <a:sym typeface="Malgun Gothic"/>
              </a:rPr>
              <a:t>한결희</a:t>
            </a:r>
            <a:r>
              <a:rPr lang="en-US" sz="1400" dirty="0"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lang="en-US" sz="1400" dirty="0" err="1">
                <a:latin typeface="Malgun Gothic"/>
                <a:ea typeface="Malgun Gothic"/>
                <a:cs typeface="Malgun Gothic"/>
                <a:sym typeface="Malgun Gothic"/>
              </a:rPr>
              <a:t>이도은</a:t>
            </a:r>
            <a:endParaRPr sz="1400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 sz="1400" b="1" dirty="0" err="1">
                <a:latin typeface="Malgun Gothic"/>
                <a:ea typeface="Malgun Gothic"/>
                <a:cs typeface="Malgun Gothic"/>
                <a:sym typeface="Malgun Gothic"/>
              </a:rPr>
              <a:t>학부과정</a:t>
            </a:r>
            <a:r>
              <a:rPr lang="en-US" sz="1400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400" dirty="0" err="1">
                <a:latin typeface="Malgun Gothic"/>
                <a:ea typeface="Malgun Gothic"/>
                <a:cs typeface="Malgun Gothic"/>
                <a:sym typeface="Malgun Gothic"/>
              </a:rPr>
              <a:t>고영현</a:t>
            </a:r>
            <a:r>
              <a:rPr lang="en-US" sz="1400" dirty="0">
                <a:latin typeface="Malgun Gothic"/>
                <a:ea typeface="Malgun Gothic"/>
                <a:cs typeface="Malgun Gothic"/>
                <a:sym typeface="Malgun Gothic"/>
              </a:rPr>
              <a:t>, 김학용, </a:t>
            </a:r>
            <a:r>
              <a:rPr lang="en-US" sz="1400" dirty="0" err="1">
                <a:latin typeface="Malgun Gothic"/>
                <a:ea typeface="Malgun Gothic"/>
                <a:cs typeface="Malgun Gothic"/>
                <a:sym typeface="Malgun Gothic"/>
              </a:rPr>
              <a:t>김태현</a:t>
            </a:r>
            <a:r>
              <a:rPr lang="en-US" sz="1400" dirty="0"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lang="en-US" sz="1400" dirty="0" err="1">
                <a:latin typeface="Malgun Gothic"/>
                <a:ea typeface="Malgun Gothic"/>
                <a:cs typeface="Malgun Gothic"/>
                <a:sym typeface="Malgun Gothic"/>
              </a:rPr>
              <a:t>정혜원</a:t>
            </a:r>
            <a:r>
              <a:rPr lang="en-US" sz="1400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sz="1400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88" name="Google Shape;8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0400" y="2982901"/>
            <a:ext cx="739675" cy="7272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3"/>
          <p:cNvSpPr txBox="1"/>
          <p:nvPr/>
        </p:nvSpPr>
        <p:spPr>
          <a:xfrm>
            <a:off x="1493875" y="2893650"/>
            <a:ext cx="3000000" cy="90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 err="1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서울대학교</a:t>
            </a:r>
            <a:r>
              <a:rPr lang="en-US" sz="1600" b="1" dirty="0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600" b="1" dirty="0" err="1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박태성</a:t>
            </a:r>
            <a:r>
              <a:rPr lang="en-US" sz="1600" b="1" dirty="0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600" b="1" dirty="0" err="1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rPr>
              <a:t>교수</a:t>
            </a:r>
            <a:r>
              <a:rPr lang="en-US" sz="2000" b="1" dirty="0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sz="2000" b="1" dirty="0">
              <a:solidFill>
                <a:schemeClr val="accen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생물정보통계</a:t>
            </a:r>
            <a:r>
              <a:rPr lang="en-US" dirty="0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dirty="0" err="1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연구실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764B0C9-107F-4DA4-AFDD-AD7BA44AD095}"/>
              </a:ext>
            </a:extLst>
          </p:cNvPr>
          <p:cNvSpPr txBox="1"/>
          <p:nvPr/>
        </p:nvSpPr>
        <p:spPr>
          <a:xfrm>
            <a:off x="630400" y="1999149"/>
            <a:ext cx="1219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0" dirty="0">
                <a:latin typeface="+mn-ea"/>
                <a:ea typeface="+mn-ea"/>
              </a:rPr>
              <a:t>11</a:t>
            </a:r>
            <a:r>
              <a:rPr lang="ko-KR" altLang="en-US" sz="1400" b="0" dirty="0">
                <a:latin typeface="+mn-ea"/>
                <a:ea typeface="+mn-ea"/>
              </a:rPr>
              <a:t>월 </a:t>
            </a:r>
            <a:r>
              <a:rPr lang="en-US" altLang="ko-KR" sz="1400" b="0" dirty="0">
                <a:latin typeface="+mn-ea"/>
                <a:ea typeface="+mn-ea"/>
              </a:rPr>
              <a:t>30</a:t>
            </a:r>
            <a:r>
              <a:rPr lang="ko-KR" altLang="en-US" sz="1400" b="0" dirty="0">
                <a:latin typeface="+mn-ea"/>
                <a:ea typeface="+mn-ea"/>
              </a:rPr>
              <a:t>일</a:t>
            </a:r>
            <a:endParaRPr lang="ko-KR" altLang="en-US" dirty="0">
              <a:latin typeface="+mn-ea"/>
              <a:ea typeface="+mn-e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9"/>
          <p:cNvSpPr txBox="1">
            <a:spLocks noGrp="1"/>
          </p:cNvSpPr>
          <p:nvPr>
            <p:ph type="title"/>
          </p:nvPr>
        </p:nvSpPr>
        <p:spPr>
          <a:xfrm>
            <a:off x="727650" y="799625"/>
            <a:ext cx="2748647" cy="311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00000"/>
              </a:lnSpc>
              <a:buFont typeface="Lato"/>
              <a:buNone/>
            </a:pPr>
            <a:r>
              <a:rPr lang="en-US" altLang="ko-KR" sz="1200" b="1" dirty="0">
                <a:solidFill>
                  <a:schemeClr val="accent5"/>
                </a:solidFill>
              </a:rPr>
              <a:t>Segmentation Method</a:t>
            </a:r>
            <a:endParaRPr lang="ko-KR" altLang="en-US" sz="1200" dirty="0"/>
          </a:p>
        </p:txBody>
      </p:sp>
      <p:sp>
        <p:nvSpPr>
          <p:cNvPr id="13" name="Google Shape;120;p18">
            <a:extLst>
              <a:ext uri="{FF2B5EF4-FFF2-40B4-BE49-F238E27FC236}">
                <a16:creationId xmlns:a16="http://schemas.microsoft.com/office/drawing/2014/main" id="{E458B8D9-E289-4627-B24E-B8F192663D53}"/>
              </a:ext>
            </a:extLst>
          </p:cNvPr>
          <p:cNvSpPr txBox="1">
            <a:spLocks/>
          </p:cNvSpPr>
          <p:nvPr/>
        </p:nvSpPr>
        <p:spPr>
          <a:xfrm>
            <a:off x="727649" y="1249160"/>
            <a:ext cx="4312183" cy="311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dirty="0">
                <a:solidFill>
                  <a:srgbClr val="000000"/>
                </a:solidFill>
              </a:rPr>
              <a:t>Segmentation</a:t>
            </a:r>
            <a:r>
              <a:rPr lang="ko-KR" altLang="en-US" dirty="0">
                <a:solidFill>
                  <a:srgbClr val="000000"/>
                </a:solidFill>
              </a:rPr>
              <a:t> </a:t>
            </a:r>
            <a:r>
              <a:rPr lang="en-US" altLang="ko-KR" dirty="0">
                <a:solidFill>
                  <a:srgbClr val="000000"/>
                </a:solidFill>
              </a:rPr>
              <a:t>Algorithm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5" name="Google Shape;121;p18">
            <a:extLst>
              <a:ext uri="{FF2B5EF4-FFF2-40B4-BE49-F238E27FC236}">
                <a16:creationId xmlns:a16="http://schemas.microsoft.com/office/drawing/2014/main" id="{96B3358A-F0B1-4722-9F0A-5F4C0F47A9B8}"/>
              </a:ext>
            </a:extLst>
          </p:cNvPr>
          <p:cNvSpPr txBox="1"/>
          <p:nvPr/>
        </p:nvSpPr>
        <p:spPr>
          <a:xfrm>
            <a:off x="727650" y="1921569"/>
            <a:ext cx="8005224" cy="11051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AutoNum type="arabicParenR"/>
            </a:pPr>
            <a:r>
              <a:rPr lang="en-US" altLang="ko-KR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2</a:t>
            </a:r>
            <a:r>
              <a:rPr lang="ko-KR" alt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개 이상의 </a:t>
            </a:r>
            <a:r>
              <a:rPr lang="en-US" altLang="ko-KR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peak</a:t>
            </a:r>
            <a:r>
              <a:rPr lang="ko-KR" alt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가 존재하는 경우 </a:t>
            </a:r>
            <a:r>
              <a:rPr lang="en-US" altLang="ko-KR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segment</a:t>
            </a:r>
            <a:r>
              <a:rPr lang="ko-KR" alt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에 따라 각각 </a:t>
            </a:r>
            <a:r>
              <a:rPr lang="en-US" altLang="ko-KR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growth curve</a:t>
            </a:r>
            <a:r>
              <a:rPr lang="ko-KR" alt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를 </a:t>
            </a:r>
            <a:r>
              <a:rPr lang="ko-KR" altLang="en-US" sz="1200" dirty="0" err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적합시켜야</a:t>
            </a:r>
            <a:r>
              <a:rPr lang="ko-KR" alt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하므로 국가별로 코로나 데이터를 </a:t>
            </a:r>
            <a:r>
              <a:rPr lang="en-US" altLang="ko-KR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segment</a:t>
            </a:r>
            <a:r>
              <a:rPr lang="ko-KR" alt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별로 구분할 기준이 필요</a:t>
            </a:r>
            <a:r>
              <a:rPr lang="en-US" altLang="ko-KR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.</a:t>
            </a:r>
          </a:p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AutoNum type="arabicParenR"/>
            </a:pPr>
            <a:r>
              <a:rPr lang="ko-KR" alt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이를 위해 </a:t>
            </a:r>
            <a:r>
              <a:rPr lang="en-US" altLang="ko-KR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peak</a:t>
            </a:r>
            <a:r>
              <a:rPr lang="ko-KR" alt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와 </a:t>
            </a:r>
            <a:r>
              <a:rPr lang="en-US" altLang="ko-KR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breakpoint</a:t>
            </a:r>
            <a:r>
              <a:rPr lang="ko-KR" alt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를 찾고</a:t>
            </a:r>
            <a:r>
              <a:rPr lang="en-US" altLang="ko-KR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, </a:t>
            </a:r>
            <a:r>
              <a:rPr lang="ko-KR" alt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이 점을 기준으로 </a:t>
            </a:r>
            <a:r>
              <a:rPr lang="en-US" altLang="ko-KR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segment</a:t>
            </a:r>
            <a:r>
              <a:rPr lang="ko-KR" alt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를 설정</a:t>
            </a:r>
            <a:r>
              <a:rPr lang="en-US" altLang="ko-KR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.</a:t>
            </a:r>
          </a:p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AutoNum type="arabicParenR"/>
            </a:pPr>
            <a:r>
              <a:rPr lang="ko-KR" alt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최대 </a:t>
            </a:r>
            <a:r>
              <a:rPr lang="ko-KR" altLang="en-US" sz="1200" dirty="0" err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일일확진자</a:t>
            </a:r>
            <a:r>
              <a:rPr lang="ko-KR" alt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수가 너무 작으면 </a:t>
            </a:r>
            <a:r>
              <a:rPr lang="en-US" altLang="ko-KR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peak, breakpoint</a:t>
            </a:r>
            <a:r>
              <a:rPr lang="ko-KR" alt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를 찾기 어려우므로 최대 </a:t>
            </a:r>
            <a:r>
              <a:rPr lang="ko-KR" altLang="en-US" sz="1200" dirty="0" err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일일확진자</a:t>
            </a:r>
            <a:r>
              <a:rPr lang="ko-KR" alt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수가 </a:t>
            </a:r>
            <a:r>
              <a:rPr lang="en-US" altLang="ko-KR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50</a:t>
            </a:r>
            <a:r>
              <a:rPr lang="ko-KR" alt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이상인 나라에 대해서만 진행</a:t>
            </a:r>
            <a:r>
              <a:rPr lang="en-US" altLang="ko-KR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202249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9"/>
          <p:cNvSpPr txBox="1">
            <a:spLocks noGrp="1"/>
          </p:cNvSpPr>
          <p:nvPr>
            <p:ph type="title"/>
          </p:nvPr>
        </p:nvSpPr>
        <p:spPr>
          <a:xfrm>
            <a:off x="727650" y="799625"/>
            <a:ext cx="2748647" cy="311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00000"/>
              </a:lnSpc>
              <a:buFont typeface="Lato"/>
              <a:buNone/>
            </a:pPr>
            <a:r>
              <a:rPr lang="en-US" altLang="ko-KR" sz="1200" b="1" dirty="0">
                <a:solidFill>
                  <a:schemeClr val="accent5"/>
                </a:solidFill>
              </a:rPr>
              <a:t>Segmentation Method</a:t>
            </a:r>
            <a:endParaRPr lang="ko-KR" altLang="en-US" sz="1200" dirty="0"/>
          </a:p>
        </p:txBody>
      </p:sp>
      <p:sp>
        <p:nvSpPr>
          <p:cNvPr id="13" name="Google Shape;120;p18">
            <a:extLst>
              <a:ext uri="{FF2B5EF4-FFF2-40B4-BE49-F238E27FC236}">
                <a16:creationId xmlns:a16="http://schemas.microsoft.com/office/drawing/2014/main" id="{E458B8D9-E289-4627-B24E-B8F192663D53}"/>
              </a:ext>
            </a:extLst>
          </p:cNvPr>
          <p:cNvSpPr txBox="1">
            <a:spLocks/>
          </p:cNvSpPr>
          <p:nvPr/>
        </p:nvSpPr>
        <p:spPr>
          <a:xfrm>
            <a:off x="727649" y="1249160"/>
            <a:ext cx="4312183" cy="311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dirty="0">
                <a:solidFill>
                  <a:srgbClr val="000000"/>
                </a:solidFill>
              </a:rPr>
              <a:t>Segmentation</a:t>
            </a:r>
            <a:r>
              <a:rPr lang="ko-KR" altLang="en-US" dirty="0">
                <a:solidFill>
                  <a:srgbClr val="000000"/>
                </a:solidFill>
              </a:rPr>
              <a:t> </a:t>
            </a:r>
            <a:r>
              <a:rPr lang="en-US" altLang="ko-KR" dirty="0">
                <a:solidFill>
                  <a:srgbClr val="000000"/>
                </a:solidFill>
              </a:rPr>
              <a:t>Algorithm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5" name="Google Shape;121;p18">
            <a:extLst>
              <a:ext uri="{FF2B5EF4-FFF2-40B4-BE49-F238E27FC236}">
                <a16:creationId xmlns:a16="http://schemas.microsoft.com/office/drawing/2014/main" id="{96B3358A-F0B1-4722-9F0A-5F4C0F47A9B8}"/>
              </a:ext>
            </a:extLst>
          </p:cNvPr>
          <p:cNvSpPr txBox="1"/>
          <p:nvPr/>
        </p:nvSpPr>
        <p:spPr>
          <a:xfrm>
            <a:off x="727649" y="2019167"/>
            <a:ext cx="8005224" cy="11051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AutoNum type="arabicParenR"/>
            </a:pPr>
            <a:r>
              <a:rPr lang="en-US" altLang="ko-KR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Local</a:t>
            </a:r>
            <a:r>
              <a:rPr lang="ko-KR" alt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altLang="ko-KR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maximum</a:t>
            </a:r>
            <a:r>
              <a:rPr lang="ko-KR" alt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으로 </a:t>
            </a:r>
            <a:r>
              <a:rPr lang="en-US" altLang="ko-KR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peak</a:t>
            </a:r>
            <a:r>
              <a:rPr lang="ko-KR" alt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를 추정하고</a:t>
            </a:r>
            <a:r>
              <a:rPr lang="en-US" altLang="ko-KR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, peak </a:t>
            </a:r>
            <a:r>
              <a:rPr lang="ko-KR" alt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사이의 </a:t>
            </a:r>
            <a:r>
              <a:rPr lang="en-US" altLang="ko-KR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minimum</a:t>
            </a:r>
            <a:r>
              <a:rPr lang="ko-KR" alt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을 </a:t>
            </a:r>
            <a:r>
              <a:rPr lang="en-US" altLang="ko-KR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breakpoint</a:t>
            </a:r>
            <a:r>
              <a:rPr lang="ko-KR" alt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로 설정</a:t>
            </a:r>
            <a:r>
              <a:rPr lang="en-US" altLang="ko-KR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.</a:t>
            </a:r>
          </a:p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AutoNum type="arabicParenR"/>
            </a:pPr>
            <a:r>
              <a:rPr lang="ko-KR" altLang="en-US" sz="1200" dirty="0" err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일일확진자</a:t>
            </a:r>
            <a:r>
              <a:rPr lang="ko-KR" alt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데이터를 </a:t>
            </a:r>
            <a:r>
              <a:rPr lang="en-US" altLang="ko-KR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gaussian kernel smoothing</a:t>
            </a:r>
            <a:r>
              <a:rPr lang="ko-KR" alt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을 이용하여 </a:t>
            </a:r>
            <a:r>
              <a:rPr lang="en-US" altLang="ko-KR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smoot</a:t>
            </a:r>
            <a:r>
              <a:rPr lang="ko-KR" alt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한 </a:t>
            </a:r>
            <a:r>
              <a:rPr lang="en-US" altLang="ko-KR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curve</a:t>
            </a:r>
            <a:r>
              <a:rPr lang="ko-KR" alt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를 만들고 이 </a:t>
            </a:r>
            <a:r>
              <a:rPr lang="en-US" altLang="ko-KR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curve</a:t>
            </a:r>
            <a:r>
              <a:rPr lang="ko-KR" alt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에 대해서 </a:t>
            </a:r>
            <a:r>
              <a:rPr lang="en-US" altLang="ko-KR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peak</a:t>
            </a:r>
            <a:r>
              <a:rPr lang="ko-KR" alt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와 </a:t>
            </a:r>
            <a:r>
              <a:rPr lang="en-US" altLang="ko-KR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breakpoint</a:t>
            </a:r>
            <a:r>
              <a:rPr lang="ko-KR" alt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를 찾음</a:t>
            </a:r>
            <a:r>
              <a:rPr lang="en-US" altLang="ko-KR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092444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9"/>
          <p:cNvSpPr txBox="1">
            <a:spLocks noGrp="1"/>
          </p:cNvSpPr>
          <p:nvPr>
            <p:ph type="title"/>
          </p:nvPr>
        </p:nvSpPr>
        <p:spPr>
          <a:xfrm>
            <a:off x="727650" y="799625"/>
            <a:ext cx="2748647" cy="311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00000"/>
              </a:lnSpc>
              <a:buFont typeface="Lato"/>
              <a:buNone/>
            </a:pPr>
            <a:r>
              <a:rPr lang="en-US" altLang="ko-KR" sz="1200" b="1" dirty="0">
                <a:solidFill>
                  <a:schemeClr val="accent5"/>
                </a:solidFill>
              </a:rPr>
              <a:t>Segmentation Method</a:t>
            </a:r>
            <a:endParaRPr lang="ko-KR" altLang="en-US" sz="1200" dirty="0"/>
          </a:p>
        </p:txBody>
      </p:sp>
      <p:sp>
        <p:nvSpPr>
          <p:cNvPr id="13" name="Google Shape;120;p18">
            <a:extLst>
              <a:ext uri="{FF2B5EF4-FFF2-40B4-BE49-F238E27FC236}">
                <a16:creationId xmlns:a16="http://schemas.microsoft.com/office/drawing/2014/main" id="{E458B8D9-E289-4627-B24E-B8F192663D53}"/>
              </a:ext>
            </a:extLst>
          </p:cNvPr>
          <p:cNvSpPr txBox="1">
            <a:spLocks/>
          </p:cNvSpPr>
          <p:nvPr/>
        </p:nvSpPr>
        <p:spPr>
          <a:xfrm>
            <a:off x="727649" y="1249160"/>
            <a:ext cx="4312183" cy="311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dirty="0">
                <a:solidFill>
                  <a:srgbClr val="000000"/>
                </a:solidFill>
              </a:rPr>
              <a:t>Segmentation</a:t>
            </a:r>
            <a:r>
              <a:rPr lang="ko-KR" altLang="en-US" dirty="0">
                <a:solidFill>
                  <a:srgbClr val="000000"/>
                </a:solidFill>
              </a:rPr>
              <a:t> </a:t>
            </a:r>
            <a:r>
              <a:rPr lang="en-US" altLang="ko-KR" dirty="0">
                <a:solidFill>
                  <a:srgbClr val="000000"/>
                </a:solidFill>
              </a:rPr>
              <a:t>Algorithm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AE0C506-F0E6-4AC5-A54E-54A3CC915A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2139" y="3049817"/>
            <a:ext cx="5499721" cy="120891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0B14BC0-E2B3-48DD-A355-C8AA317A98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2139" y="2066379"/>
            <a:ext cx="5085448" cy="938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7986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972B0B4-407A-4D27-8B87-0661E5E126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635" y="1343643"/>
            <a:ext cx="3195436" cy="366317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6AD420A-138E-43F0-9A19-2691C3782B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424326"/>
            <a:ext cx="3673470" cy="2609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4059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9"/>
          <p:cNvSpPr txBox="1">
            <a:spLocks noGrp="1"/>
          </p:cNvSpPr>
          <p:nvPr>
            <p:ph type="title"/>
          </p:nvPr>
        </p:nvSpPr>
        <p:spPr>
          <a:xfrm>
            <a:off x="727650" y="799625"/>
            <a:ext cx="2748647" cy="311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00000"/>
              </a:lnSpc>
              <a:buFont typeface="Lato"/>
              <a:buNone/>
            </a:pPr>
            <a:r>
              <a:rPr lang="en-US" altLang="ko-KR" sz="1200" b="1" dirty="0">
                <a:solidFill>
                  <a:schemeClr val="accent5"/>
                </a:solidFill>
              </a:rPr>
              <a:t>Segmentation Method</a:t>
            </a:r>
            <a:endParaRPr lang="ko-KR" altLang="en-US" sz="1200" dirty="0"/>
          </a:p>
        </p:txBody>
      </p:sp>
      <p:sp>
        <p:nvSpPr>
          <p:cNvPr id="13" name="Google Shape;120;p18">
            <a:extLst>
              <a:ext uri="{FF2B5EF4-FFF2-40B4-BE49-F238E27FC236}">
                <a16:creationId xmlns:a16="http://schemas.microsoft.com/office/drawing/2014/main" id="{E458B8D9-E289-4627-B24E-B8F192663D53}"/>
              </a:ext>
            </a:extLst>
          </p:cNvPr>
          <p:cNvSpPr txBox="1">
            <a:spLocks/>
          </p:cNvSpPr>
          <p:nvPr/>
        </p:nvSpPr>
        <p:spPr>
          <a:xfrm>
            <a:off x="727649" y="1383449"/>
            <a:ext cx="4056017" cy="311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dirty="0">
                <a:solidFill>
                  <a:srgbClr val="000000"/>
                </a:solidFill>
              </a:rPr>
              <a:t>Segmentation</a:t>
            </a:r>
            <a:r>
              <a:rPr lang="ko-KR" altLang="en-US" dirty="0">
                <a:solidFill>
                  <a:srgbClr val="000000"/>
                </a:solidFill>
              </a:rPr>
              <a:t> </a:t>
            </a:r>
            <a:r>
              <a:rPr lang="en-US" altLang="ko-KR" dirty="0">
                <a:solidFill>
                  <a:srgbClr val="000000"/>
                </a:solidFill>
              </a:rPr>
              <a:t>Result</a:t>
            </a:r>
          </a:p>
        </p:txBody>
      </p:sp>
      <p:sp>
        <p:nvSpPr>
          <p:cNvPr id="3" name="Google Shape;121;p18">
            <a:extLst>
              <a:ext uri="{FF2B5EF4-FFF2-40B4-BE49-F238E27FC236}">
                <a16:creationId xmlns:a16="http://schemas.microsoft.com/office/drawing/2014/main" id="{5814D5AF-A83F-40DD-9B36-9162906B3A05}"/>
              </a:ext>
            </a:extLst>
          </p:cNvPr>
          <p:cNvSpPr txBox="1"/>
          <p:nvPr/>
        </p:nvSpPr>
        <p:spPr>
          <a:xfrm>
            <a:off x="727650" y="2101126"/>
            <a:ext cx="3778755" cy="9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AutoNum type="arabicParenR"/>
            </a:pPr>
            <a:r>
              <a:rPr lang="ko-KR" alt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분석 대상 국가  </a:t>
            </a:r>
            <a:r>
              <a:rPr lang="en-US" altLang="ko-KR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:  165</a:t>
            </a:r>
            <a:r>
              <a:rPr lang="ko-KR" alt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개국 </a:t>
            </a:r>
            <a:r>
              <a:rPr lang="en-US" altLang="ko-KR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(8</a:t>
            </a:r>
            <a:r>
              <a:rPr lang="ko-KR" alt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월 </a:t>
            </a:r>
            <a:r>
              <a:rPr lang="en-US" altLang="ko-KR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31</a:t>
            </a:r>
            <a:r>
              <a:rPr lang="ko-KR" alt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일 기준</a:t>
            </a:r>
            <a:r>
              <a:rPr lang="en-US" altLang="ko-KR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)</a:t>
            </a:r>
          </a:p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AutoNum type="arabicParenR"/>
            </a:pPr>
            <a:r>
              <a:rPr 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# of breakpoints</a:t>
            </a:r>
            <a:r>
              <a:rPr lang="ko-KR" alt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를 기준으로 </a:t>
            </a:r>
            <a:r>
              <a:rPr lang="en-US" altLang="ko-KR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wave</a:t>
            </a:r>
            <a:r>
              <a:rPr lang="ko-KR" alt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수를 계산함</a:t>
            </a:r>
            <a:endParaRPr sz="1200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FBBC5E0-0491-4246-AACB-CCCF11BA6C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0924" y="1921207"/>
            <a:ext cx="4670082" cy="1358021"/>
          </a:xfrm>
          <a:prstGeom prst="rect">
            <a:avLst/>
          </a:prstGeom>
        </p:spPr>
      </p:pic>
      <p:graphicFrame>
        <p:nvGraphicFramePr>
          <p:cNvPr id="2" name="표 4">
            <a:extLst>
              <a:ext uri="{FF2B5EF4-FFF2-40B4-BE49-F238E27FC236}">
                <a16:creationId xmlns:a16="http://schemas.microsoft.com/office/drawing/2014/main" id="{315CF70C-0900-4F21-9F96-01111AAE57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2834613"/>
              </p:ext>
            </p:extLst>
          </p:nvPr>
        </p:nvGraphicFramePr>
        <p:xfrm>
          <a:off x="1627615" y="3685304"/>
          <a:ext cx="5888770" cy="6096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177754">
                  <a:extLst>
                    <a:ext uri="{9D8B030D-6E8A-4147-A177-3AD203B41FA5}">
                      <a16:colId xmlns:a16="http://schemas.microsoft.com/office/drawing/2014/main" val="3992583385"/>
                    </a:ext>
                  </a:extLst>
                </a:gridCol>
                <a:gridCol w="1177754">
                  <a:extLst>
                    <a:ext uri="{9D8B030D-6E8A-4147-A177-3AD203B41FA5}">
                      <a16:colId xmlns:a16="http://schemas.microsoft.com/office/drawing/2014/main" val="40757003"/>
                    </a:ext>
                  </a:extLst>
                </a:gridCol>
                <a:gridCol w="1177754">
                  <a:extLst>
                    <a:ext uri="{9D8B030D-6E8A-4147-A177-3AD203B41FA5}">
                      <a16:colId xmlns:a16="http://schemas.microsoft.com/office/drawing/2014/main" val="1488225138"/>
                    </a:ext>
                  </a:extLst>
                </a:gridCol>
                <a:gridCol w="1177754">
                  <a:extLst>
                    <a:ext uri="{9D8B030D-6E8A-4147-A177-3AD203B41FA5}">
                      <a16:colId xmlns:a16="http://schemas.microsoft.com/office/drawing/2014/main" val="3773002586"/>
                    </a:ext>
                  </a:extLst>
                </a:gridCol>
                <a:gridCol w="1177754">
                  <a:extLst>
                    <a:ext uri="{9D8B030D-6E8A-4147-A177-3AD203B41FA5}">
                      <a16:colId xmlns:a16="http://schemas.microsoft.com/office/drawing/2014/main" val="3600835368"/>
                    </a:ext>
                  </a:extLst>
                </a:gridCol>
              </a:tblGrid>
              <a:tr h="27663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# of waves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9482729"/>
                  </a:ext>
                </a:extLst>
              </a:tr>
              <a:tr h="27663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bg2"/>
                          </a:solidFill>
                        </a:rPr>
                        <a:t># of country</a:t>
                      </a:r>
                      <a:endParaRPr lang="ko-KR" altLang="en-US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bg2"/>
                          </a:solidFill>
                        </a:rPr>
                        <a:t>70</a:t>
                      </a:r>
                      <a:endParaRPr lang="ko-KR" altLang="en-US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bg2"/>
                          </a:solidFill>
                        </a:rPr>
                        <a:t>78</a:t>
                      </a:r>
                      <a:endParaRPr lang="ko-KR" altLang="en-US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bg2"/>
                          </a:solidFill>
                        </a:rPr>
                        <a:t>16</a:t>
                      </a:r>
                      <a:endParaRPr lang="ko-KR" altLang="en-US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bg2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29034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994819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9"/>
          <p:cNvSpPr txBox="1">
            <a:spLocks noGrp="1"/>
          </p:cNvSpPr>
          <p:nvPr>
            <p:ph type="title"/>
          </p:nvPr>
        </p:nvSpPr>
        <p:spPr>
          <a:xfrm>
            <a:off x="672743" y="1317353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00000"/>
              </a:lnSpc>
              <a:buFont typeface="Lato"/>
              <a:buNone/>
            </a:pPr>
            <a:r>
              <a:rPr lang="en-US" altLang="ko-KR" sz="2000" b="1" dirty="0">
                <a:solidFill>
                  <a:schemeClr val="accent5"/>
                </a:solidFill>
              </a:rPr>
              <a:t>Segmented Logistic Model</a:t>
            </a:r>
            <a:endParaRPr lang="ko-KR" altLang="en-US" sz="2000" dirty="0"/>
          </a:p>
        </p:txBody>
      </p:sp>
      <p:sp>
        <p:nvSpPr>
          <p:cNvPr id="127" name="Google Shape;127;p19"/>
          <p:cNvSpPr txBox="1">
            <a:spLocks noGrp="1"/>
          </p:cNvSpPr>
          <p:nvPr>
            <p:ph type="body" idx="1"/>
          </p:nvPr>
        </p:nvSpPr>
        <p:spPr>
          <a:xfrm>
            <a:off x="727650" y="3023348"/>
            <a:ext cx="6083657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300"/>
              <a:buNone/>
            </a:pPr>
            <a:endParaRPr lang="en-US" sz="1400" b="1" dirty="0">
              <a:solidFill>
                <a:schemeClr val="accent5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200" dirty="0"/>
              <a:t>1) n=2</a:t>
            </a:r>
            <a:r>
              <a:rPr lang="ko-KR" altLang="en-US" sz="1200" dirty="0"/>
              <a:t>로 설정</a:t>
            </a:r>
            <a:r>
              <a:rPr lang="en-US" altLang="ko-KR" sz="1200" dirty="0"/>
              <a:t>. n&gt;2 </a:t>
            </a:r>
            <a:r>
              <a:rPr lang="ko-KR" altLang="en-US" sz="1200" dirty="0"/>
              <a:t>이면 두 번째 </a:t>
            </a:r>
            <a:r>
              <a:rPr lang="en-US" altLang="ko-KR" sz="1200" dirty="0"/>
              <a:t>segment</a:t>
            </a:r>
            <a:r>
              <a:rPr lang="ko-KR" altLang="en-US" sz="1200" dirty="0"/>
              <a:t>까지만 </a:t>
            </a:r>
            <a:r>
              <a:rPr lang="ko-KR" altLang="en-US" sz="1200" dirty="0" err="1"/>
              <a:t>적합시킴</a:t>
            </a:r>
            <a:r>
              <a:rPr lang="en-US" altLang="ko-KR" sz="1200" dirty="0"/>
              <a:t>.</a:t>
            </a:r>
            <a:endParaRPr sz="12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C115860-F8EC-451F-B6A3-DFF24EF101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0841"/>
          <a:stretch/>
        </p:blipFill>
        <p:spPr>
          <a:xfrm>
            <a:off x="727650" y="2070001"/>
            <a:ext cx="3323524" cy="83189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35E141E-AD53-46B1-8602-B015D0232B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0438" y="2143456"/>
            <a:ext cx="3588711" cy="684982"/>
          </a:xfrm>
          <a:prstGeom prst="rect">
            <a:avLst/>
          </a:prstGeom>
        </p:spPr>
      </p:pic>
      <p:sp>
        <p:nvSpPr>
          <p:cNvPr id="6" name="Google Shape;126;p19">
            <a:extLst>
              <a:ext uri="{FF2B5EF4-FFF2-40B4-BE49-F238E27FC236}">
                <a16:creationId xmlns:a16="http://schemas.microsoft.com/office/drawing/2014/main" id="{C95BE553-6470-4AC6-8444-47B8589B948B}"/>
              </a:ext>
            </a:extLst>
          </p:cNvPr>
          <p:cNvSpPr txBox="1">
            <a:spLocks/>
          </p:cNvSpPr>
          <p:nvPr/>
        </p:nvSpPr>
        <p:spPr>
          <a:xfrm>
            <a:off x="727650" y="799625"/>
            <a:ext cx="2748647" cy="311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>
              <a:buFont typeface="Lato"/>
              <a:buNone/>
            </a:pPr>
            <a:r>
              <a:rPr lang="en-US" altLang="ko-KR" sz="1200" dirty="0">
                <a:solidFill>
                  <a:schemeClr val="accent5"/>
                </a:solidFill>
              </a:rPr>
              <a:t>Segmented Growth Curve Model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4058700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835E141E-AD53-46B1-8602-B015D0232B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7455" y="2134527"/>
            <a:ext cx="3334477" cy="636456"/>
          </a:xfrm>
          <a:prstGeom prst="rect">
            <a:avLst/>
          </a:prstGeom>
        </p:spPr>
      </p:pic>
      <p:sp>
        <p:nvSpPr>
          <p:cNvPr id="2" name="Rectangle 2">
            <a:extLst>
              <a:ext uri="{FF2B5EF4-FFF2-40B4-BE49-F238E27FC236}">
                <a16:creationId xmlns:a16="http://schemas.microsoft.com/office/drawing/2014/main" id="{C40308C3-B061-4005-BF80-EEF7D7C5E8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2742" y="1391412"/>
            <a:ext cx="7348763" cy="3315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097" name="_x311093392" descr="DRW00001f24069f">
            <a:extLst>
              <a:ext uri="{FF2B5EF4-FFF2-40B4-BE49-F238E27FC236}">
                <a16:creationId xmlns:a16="http://schemas.microsoft.com/office/drawing/2014/main" id="{821D7968-1DB4-428B-A1AE-E1F5B5E1C3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229"/>
          <a:stretch/>
        </p:blipFill>
        <p:spPr bwMode="auto">
          <a:xfrm>
            <a:off x="727650" y="2058680"/>
            <a:ext cx="3623023" cy="727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126;p19">
            <a:extLst>
              <a:ext uri="{FF2B5EF4-FFF2-40B4-BE49-F238E27FC236}">
                <a16:creationId xmlns:a16="http://schemas.microsoft.com/office/drawing/2014/main" id="{8419BD9A-7E22-428C-BAE5-7E7EFBB2C145}"/>
              </a:ext>
            </a:extLst>
          </p:cNvPr>
          <p:cNvSpPr txBox="1">
            <a:spLocks/>
          </p:cNvSpPr>
          <p:nvPr/>
        </p:nvSpPr>
        <p:spPr>
          <a:xfrm>
            <a:off x="727650" y="799625"/>
            <a:ext cx="2748647" cy="311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>
              <a:buFont typeface="Lato"/>
              <a:buNone/>
            </a:pPr>
            <a:r>
              <a:rPr lang="en-US" altLang="ko-KR" sz="1200" dirty="0">
                <a:solidFill>
                  <a:schemeClr val="accent5"/>
                </a:solidFill>
              </a:rPr>
              <a:t>Segmented Growth Curve Model</a:t>
            </a:r>
            <a:endParaRPr lang="ko-KR" altLang="en-US" sz="1200" dirty="0"/>
          </a:p>
        </p:txBody>
      </p:sp>
      <p:sp>
        <p:nvSpPr>
          <p:cNvPr id="11" name="Google Shape;126;p19">
            <a:extLst>
              <a:ext uri="{FF2B5EF4-FFF2-40B4-BE49-F238E27FC236}">
                <a16:creationId xmlns:a16="http://schemas.microsoft.com/office/drawing/2014/main" id="{B89FAA3A-033E-4C36-A2E5-C9FE52C9AB4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72743" y="1317353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00000"/>
              </a:lnSpc>
              <a:buFont typeface="Lato"/>
              <a:buNone/>
            </a:pPr>
            <a:r>
              <a:rPr lang="en-US" altLang="ko-KR" sz="2000" b="1" dirty="0">
                <a:solidFill>
                  <a:schemeClr val="accent5"/>
                </a:solidFill>
              </a:rPr>
              <a:t>Segmented </a:t>
            </a:r>
            <a:r>
              <a:rPr lang="en-US" altLang="ko-KR" sz="2000" dirty="0" err="1">
                <a:solidFill>
                  <a:schemeClr val="accent5"/>
                </a:solidFill>
              </a:rPr>
              <a:t>Gompertz</a:t>
            </a:r>
            <a:r>
              <a:rPr lang="en-US" altLang="ko-KR" sz="2000" b="1" dirty="0">
                <a:solidFill>
                  <a:schemeClr val="accent5"/>
                </a:solidFill>
              </a:rPr>
              <a:t> Model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404184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18E75690-4260-418C-89F5-26FDC7A5BFFE}"/>
              </a:ext>
            </a:extLst>
          </p:cNvPr>
          <p:cNvSpPr/>
          <p:nvPr/>
        </p:nvSpPr>
        <p:spPr>
          <a:xfrm>
            <a:off x="1770362" y="4238721"/>
            <a:ext cx="2852438" cy="7395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   a               </a:t>
            </a:r>
            <a:r>
              <a:rPr lang="ko-KR" altLang="en-US" dirty="0" err="1"/>
              <a:t>b</a:t>
            </a:r>
            <a:r>
              <a:rPr lang="ko-KR" altLang="en-US" dirty="0"/>
              <a:t>              c</a:t>
            </a:r>
            <a:endParaRPr lang="en-US" altLang="ko-KR" dirty="0"/>
          </a:p>
          <a:p>
            <a:r>
              <a:rPr lang="en-US" altLang="ko-KR" dirty="0"/>
              <a:t>1 15928.38 3.938720 0.15841061</a:t>
            </a:r>
          </a:p>
          <a:p>
            <a:r>
              <a:rPr lang="en-US" altLang="ko-KR" dirty="0"/>
              <a:t>2 15617.49 8.757085 0.05147723</a:t>
            </a:r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003B14D-8B17-46C2-BC70-5EE09F4A74C9}"/>
              </a:ext>
            </a:extLst>
          </p:cNvPr>
          <p:cNvSpPr/>
          <p:nvPr/>
        </p:nvSpPr>
        <p:spPr>
          <a:xfrm>
            <a:off x="4856342" y="4238722"/>
            <a:ext cx="2969052" cy="7395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    a               </a:t>
            </a:r>
            <a:r>
              <a:rPr lang="ko-KR" altLang="en-US" dirty="0" err="1"/>
              <a:t>b</a:t>
            </a:r>
            <a:r>
              <a:rPr lang="ko-KR" altLang="en-US" dirty="0"/>
              <a:t>              c</a:t>
            </a:r>
            <a:endParaRPr lang="en-US" altLang="ko-KR" dirty="0"/>
          </a:p>
          <a:p>
            <a:r>
              <a:rPr lang="en-US" altLang="ko-KR" dirty="0"/>
              <a:t>1 16168.56  8.857293 0.10436962</a:t>
            </a:r>
          </a:p>
          <a:p>
            <a:r>
              <a:rPr lang="en-US" altLang="ko-KR" dirty="0"/>
              <a:t>2 43923.83 23.548031 0.01534153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C5E9DE9-EE0C-4DD4-9945-21018016F2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5786" y="1041400"/>
            <a:ext cx="3057014" cy="305701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4B4DF90-39EC-490F-AC43-7A166D9CDF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8380" y="1041401"/>
            <a:ext cx="3057013" cy="3057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0219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190B4106-EE15-4C77-BB83-7A633C0B9869}"/>
              </a:ext>
            </a:extLst>
          </p:cNvPr>
          <p:cNvSpPr/>
          <p:nvPr/>
        </p:nvSpPr>
        <p:spPr>
          <a:xfrm>
            <a:off x="1633269" y="4251453"/>
            <a:ext cx="293873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    </a:t>
            </a:r>
            <a:r>
              <a:rPr lang="ko-KR" altLang="en-US" dirty="0" err="1"/>
              <a:t>a</a:t>
            </a:r>
            <a:r>
              <a:rPr lang="ko-KR" altLang="en-US" dirty="0"/>
              <a:t>              </a:t>
            </a:r>
            <a:r>
              <a:rPr lang="ko-KR" altLang="en-US" dirty="0" err="1"/>
              <a:t>b</a:t>
            </a:r>
            <a:r>
              <a:rPr lang="ko-KR" altLang="en-US" dirty="0"/>
              <a:t>               c</a:t>
            </a:r>
          </a:p>
          <a:p>
            <a:r>
              <a:rPr lang="ko-KR" altLang="en-US" dirty="0"/>
              <a:t>1 </a:t>
            </a:r>
            <a:r>
              <a:rPr lang="en-US" altLang="ko-KR" dirty="0"/>
              <a:t>1757174 4.806800 0.08031902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en-US" altLang="ko-KR" dirty="0"/>
              <a:t>2 4340552 9.708547 0.06511740</a:t>
            </a:r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2E00B57-0A59-49FE-9234-2BC32D228BA9}"/>
              </a:ext>
            </a:extLst>
          </p:cNvPr>
          <p:cNvSpPr/>
          <p:nvPr/>
        </p:nvSpPr>
        <p:spPr>
          <a:xfrm>
            <a:off x="4739499" y="4251453"/>
            <a:ext cx="285510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    </a:t>
            </a:r>
            <a:r>
              <a:rPr lang="ko-KR" altLang="en-US" dirty="0" err="1"/>
              <a:t>a</a:t>
            </a:r>
            <a:r>
              <a:rPr lang="ko-KR" altLang="en-US" dirty="0"/>
              <a:t>              </a:t>
            </a:r>
            <a:r>
              <a:rPr lang="ko-KR" altLang="en-US" dirty="0" err="1"/>
              <a:t>b</a:t>
            </a:r>
            <a:r>
              <a:rPr lang="ko-KR" altLang="en-US" dirty="0"/>
              <a:t>               c</a:t>
            </a:r>
          </a:p>
          <a:p>
            <a:r>
              <a:rPr lang="ko-KR" altLang="en-US" dirty="0"/>
              <a:t>1 </a:t>
            </a:r>
            <a:r>
              <a:rPr lang="en-US" altLang="ko-KR" dirty="0"/>
              <a:t>2058204 10.39482 0.04218495</a:t>
            </a:r>
          </a:p>
          <a:p>
            <a:r>
              <a:rPr lang="ko-KR" altLang="en-US" dirty="0"/>
              <a:t>2 </a:t>
            </a:r>
            <a:r>
              <a:rPr lang="en-US" altLang="ko-KR" dirty="0"/>
              <a:t>5588984 92.99743 0.03080245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ED7CCA9-72E2-478E-84A9-0F61BB6000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3269" y="1216025"/>
            <a:ext cx="2938731" cy="293873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28F47EA-0AF8-4DA3-81D0-669F4D147F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264373"/>
            <a:ext cx="2938731" cy="2938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8035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190B4106-EE15-4C77-BB83-7A633C0B9869}"/>
              </a:ext>
            </a:extLst>
          </p:cNvPr>
          <p:cNvSpPr/>
          <p:nvPr/>
        </p:nvSpPr>
        <p:spPr>
          <a:xfrm>
            <a:off x="1619681" y="4224565"/>
            <a:ext cx="295232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    </a:t>
            </a:r>
            <a:r>
              <a:rPr lang="ko-KR" altLang="en-US" dirty="0" err="1"/>
              <a:t>a</a:t>
            </a:r>
            <a:r>
              <a:rPr lang="ko-KR" altLang="en-US" dirty="0"/>
              <a:t>              </a:t>
            </a:r>
            <a:r>
              <a:rPr lang="ko-KR" altLang="en-US" dirty="0" err="1"/>
              <a:t>b</a:t>
            </a:r>
            <a:r>
              <a:rPr lang="ko-KR" altLang="en-US" dirty="0"/>
              <a:t>               c</a:t>
            </a:r>
          </a:p>
          <a:p>
            <a:r>
              <a:rPr lang="ko-KR" altLang="en-US" dirty="0"/>
              <a:t>1 1</a:t>
            </a:r>
            <a:r>
              <a:rPr lang="en-US" altLang="ko-KR" dirty="0"/>
              <a:t>0201.67</a:t>
            </a:r>
            <a:r>
              <a:rPr lang="ko-KR" altLang="en-US" dirty="0"/>
              <a:t>  </a:t>
            </a:r>
            <a:r>
              <a:rPr lang="en-US" altLang="ko-KR" dirty="0"/>
              <a:t>2.935827</a:t>
            </a:r>
            <a:r>
              <a:rPr lang="ko-KR" altLang="en-US" dirty="0"/>
              <a:t> </a:t>
            </a:r>
            <a:r>
              <a:rPr lang="en-US" altLang="ko-KR" dirty="0"/>
              <a:t>0.16894476</a:t>
            </a:r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2E00B57-0A59-49FE-9234-2BC32D228BA9}"/>
              </a:ext>
            </a:extLst>
          </p:cNvPr>
          <p:cNvSpPr/>
          <p:nvPr/>
        </p:nvSpPr>
        <p:spPr>
          <a:xfrm>
            <a:off x="4756432" y="4174910"/>
            <a:ext cx="3329235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    </a:t>
            </a:r>
            <a:r>
              <a:rPr lang="ko-KR" altLang="en-US" dirty="0" err="1"/>
              <a:t>a</a:t>
            </a:r>
            <a:r>
              <a:rPr lang="ko-KR" altLang="en-US" dirty="0"/>
              <a:t>                 </a:t>
            </a:r>
            <a:r>
              <a:rPr lang="ko-KR" altLang="en-US" dirty="0" err="1"/>
              <a:t>b</a:t>
            </a:r>
            <a:r>
              <a:rPr lang="ko-KR" altLang="en-US" dirty="0"/>
              <a:t>                 c</a:t>
            </a:r>
          </a:p>
          <a:p>
            <a:r>
              <a:rPr lang="ko-KR" altLang="en-US" dirty="0"/>
              <a:t>1 </a:t>
            </a:r>
            <a:r>
              <a:rPr lang="en-US" altLang="ko-KR" dirty="0"/>
              <a:t>10403.53</a:t>
            </a:r>
            <a:r>
              <a:rPr lang="ko-KR" altLang="en-US" dirty="0"/>
              <a:t>     </a:t>
            </a:r>
            <a:r>
              <a:rPr lang="en-US" altLang="ko-KR" dirty="0"/>
              <a:t>4.799167</a:t>
            </a:r>
            <a:r>
              <a:rPr lang="ko-KR" altLang="en-US" dirty="0"/>
              <a:t>    </a:t>
            </a:r>
            <a:r>
              <a:rPr lang="en-US" altLang="ko-KR" dirty="0"/>
              <a:t>0.11301198</a:t>
            </a:r>
          </a:p>
          <a:p>
            <a:r>
              <a:rPr lang="ko-KR" altLang="en-US" dirty="0"/>
              <a:t>2 </a:t>
            </a:r>
            <a:r>
              <a:rPr lang="en-US" altLang="ko-KR" dirty="0"/>
              <a:t>5615982.08 12.248195  0.003107405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CCE731B-5266-4171-82D9-33297E56FD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681" y="1222590"/>
            <a:ext cx="2952320" cy="295232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8E44CD9-FCB3-411E-8F94-A63EE1D7E5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172935"/>
            <a:ext cx="2952321" cy="2952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8699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5"/>
          <p:cNvSpPr txBox="1">
            <a:spLocks noGrp="1"/>
          </p:cNvSpPr>
          <p:nvPr>
            <p:ph type="title"/>
          </p:nvPr>
        </p:nvSpPr>
        <p:spPr>
          <a:xfrm>
            <a:off x="727650" y="567864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-US" dirty="0">
                <a:solidFill>
                  <a:srgbClr val="000000"/>
                </a:solidFill>
              </a:rPr>
              <a:t>Contents</a:t>
            </a:r>
            <a:endParaRPr dirty="0">
              <a:solidFill>
                <a:srgbClr val="000000"/>
              </a:solidFill>
            </a:endParaRPr>
          </a:p>
        </p:txBody>
      </p:sp>
      <p:sp>
        <p:nvSpPr>
          <p:cNvPr id="101" name="Google Shape;101;p15"/>
          <p:cNvSpPr txBox="1">
            <a:spLocks noGrp="1"/>
          </p:cNvSpPr>
          <p:nvPr>
            <p:ph type="body" idx="1"/>
          </p:nvPr>
        </p:nvSpPr>
        <p:spPr>
          <a:xfrm>
            <a:off x="727650" y="1575112"/>
            <a:ext cx="7688700" cy="23682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500" b="1" dirty="0">
                <a:solidFill>
                  <a:schemeClr val="accent5"/>
                </a:solidFill>
              </a:rPr>
              <a:t>1. Procedure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500" b="1" dirty="0">
              <a:solidFill>
                <a:schemeClr val="accent5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500" b="1" dirty="0">
                <a:solidFill>
                  <a:schemeClr val="accent5"/>
                </a:solidFill>
              </a:rPr>
              <a:t>2. Segmentation Method</a:t>
            </a:r>
            <a:endParaRPr lang="en-US" altLang="ko-KR" sz="1500" b="1" dirty="0"/>
          </a:p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lang="en-US" altLang="ko-KR" sz="1500" b="1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500" b="1" dirty="0">
                <a:solidFill>
                  <a:schemeClr val="accent5"/>
                </a:solidFill>
              </a:rPr>
              <a:t>3. Segmented Growth Curve Model </a:t>
            </a:r>
          </a:p>
          <a:p>
            <a:pPr marL="0" indent="0">
              <a:lnSpc>
                <a:spcPct val="150000"/>
              </a:lnSpc>
              <a:buNone/>
            </a:pPr>
            <a:endParaRPr lang="en-US" altLang="ko-KR" sz="1500" b="1" dirty="0"/>
          </a:p>
          <a:p>
            <a:pPr marL="0" indent="0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-US" altLang="ko-KR" sz="1500" b="1" dirty="0">
                <a:solidFill>
                  <a:schemeClr val="accent5"/>
                </a:solidFill>
              </a:rPr>
              <a:t>4. Result Analysis</a:t>
            </a:r>
          </a:p>
          <a:p>
            <a:pPr marL="0" indent="0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 lang="en-US" altLang="ko-KR" sz="1500" b="1" dirty="0">
              <a:solidFill>
                <a:schemeClr val="accent5"/>
              </a:solidFill>
            </a:endParaRPr>
          </a:p>
          <a:p>
            <a:pPr marL="0" indent="0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 lang="ko-KR" altLang="en-US" sz="15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9"/>
          <p:cNvSpPr txBox="1">
            <a:spLocks noGrp="1"/>
          </p:cNvSpPr>
          <p:nvPr>
            <p:ph type="title"/>
          </p:nvPr>
        </p:nvSpPr>
        <p:spPr>
          <a:xfrm>
            <a:off x="729450" y="1312072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00000"/>
              </a:lnSpc>
              <a:buFont typeface="Lato"/>
              <a:buNone/>
            </a:pPr>
            <a:r>
              <a:rPr lang="en-US" altLang="ko-KR" sz="2000" b="1" dirty="0">
                <a:solidFill>
                  <a:schemeClr val="accent5"/>
                </a:solidFill>
              </a:rPr>
              <a:t>Result – The Number of fitted countries in each Segment</a:t>
            </a:r>
            <a:endParaRPr lang="ko-KR" altLang="en-US" sz="2000" dirty="0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40308C3-B061-4005-BF80-EEF7D7C5E8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2742" y="1375309"/>
            <a:ext cx="7348763" cy="3315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Google Shape;127;p19">
            <a:extLst>
              <a:ext uri="{FF2B5EF4-FFF2-40B4-BE49-F238E27FC236}">
                <a16:creationId xmlns:a16="http://schemas.microsoft.com/office/drawing/2014/main" id="{02CEE5BD-7963-4CC3-AC9C-796409E1A6F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12744" y="4000882"/>
            <a:ext cx="2578458" cy="4301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1000"/>
              </a:spcBef>
              <a:buNone/>
            </a:pPr>
            <a:r>
              <a:rPr lang="en-US" altLang="ko-KR" sz="1400" b="1" dirty="0">
                <a:solidFill>
                  <a:schemeClr val="accent5"/>
                </a:solidFill>
              </a:rPr>
              <a:t>1st segment</a:t>
            </a:r>
            <a:r>
              <a:rPr lang="ko-KR" altLang="en-US" sz="1400" b="1" dirty="0">
                <a:solidFill>
                  <a:schemeClr val="accent5"/>
                </a:solidFill>
              </a:rPr>
              <a:t> </a:t>
            </a:r>
            <a:r>
              <a:rPr lang="en-US" altLang="ko-KR" sz="1400" b="1" dirty="0">
                <a:solidFill>
                  <a:schemeClr val="accent5"/>
                </a:solidFill>
              </a:rPr>
              <a:t>(Total : 165</a:t>
            </a:r>
            <a:r>
              <a:rPr lang="ko-KR" altLang="en-US" sz="1400" b="1" dirty="0">
                <a:solidFill>
                  <a:schemeClr val="accent5"/>
                </a:solidFill>
              </a:rPr>
              <a:t>개국</a:t>
            </a:r>
            <a:r>
              <a:rPr lang="en-US" altLang="ko-KR" sz="1400" b="1" dirty="0">
                <a:solidFill>
                  <a:schemeClr val="accent5"/>
                </a:solidFill>
              </a:rPr>
              <a:t>)		     </a:t>
            </a:r>
          </a:p>
          <a:p>
            <a:pPr marL="0" indent="0">
              <a:lnSpc>
                <a:spcPct val="100000"/>
              </a:lnSpc>
              <a:spcBef>
                <a:spcPts val="1000"/>
              </a:spcBef>
              <a:buNone/>
            </a:pPr>
            <a:endParaRPr sz="1200" dirty="0"/>
          </a:p>
        </p:txBody>
      </p:sp>
      <p:sp>
        <p:nvSpPr>
          <p:cNvPr id="3" name="Google Shape;126;p19">
            <a:extLst>
              <a:ext uri="{FF2B5EF4-FFF2-40B4-BE49-F238E27FC236}">
                <a16:creationId xmlns:a16="http://schemas.microsoft.com/office/drawing/2014/main" id="{BDD6589C-E099-4A26-BF3D-65A4AA9EC96F}"/>
              </a:ext>
            </a:extLst>
          </p:cNvPr>
          <p:cNvSpPr txBox="1">
            <a:spLocks/>
          </p:cNvSpPr>
          <p:nvPr/>
        </p:nvSpPr>
        <p:spPr>
          <a:xfrm>
            <a:off x="727650" y="799625"/>
            <a:ext cx="2748647" cy="311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>
              <a:buFont typeface="Lato"/>
              <a:buNone/>
            </a:pPr>
            <a:r>
              <a:rPr lang="en-US" altLang="ko-KR" sz="1200" dirty="0">
                <a:solidFill>
                  <a:schemeClr val="accent5"/>
                </a:solidFill>
              </a:rPr>
              <a:t>Segmented Growth Curve Model</a:t>
            </a:r>
            <a:endParaRPr lang="ko-KR" altLang="en-US" sz="1200" dirty="0"/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84114093-8F20-C843-9FCE-2802623999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8883492"/>
              </p:ext>
            </p:extLst>
          </p:nvPr>
        </p:nvGraphicFramePr>
        <p:xfrm>
          <a:off x="228467" y="2332175"/>
          <a:ext cx="3882480" cy="11838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0620">
                  <a:extLst>
                    <a:ext uri="{9D8B030D-6E8A-4147-A177-3AD203B41FA5}">
                      <a16:colId xmlns:a16="http://schemas.microsoft.com/office/drawing/2014/main" val="2546521064"/>
                    </a:ext>
                  </a:extLst>
                </a:gridCol>
                <a:gridCol w="970620">
                  <a:extLst>
                    <a:ext uri="{9D8B030D-6E8A-4147-A177-3AD203B41FA5}">
                      <a16:colId xmlns:a16="http://schemas.microsoft.com/office/drawing/2014/main" val="3296495715"/>
                    </a:ext>
                  </a:extLst>
                </a:gridCol>
                <a:gridCol w="970620">
                  <a:extLst>
                    <a:ext uri="{9D8B030D-6E8A-4147-A177-3AD203B41FA5}">
                      <a16:colId xmlns:a16="http://schemas.microsoft.com/office/drawing/2014/main" val="4198921974"/>
                    </a:ext>
                  </a:extLst>
                </a:gridCol>
                <a:gridCol w="970620">
                  <a:extLst>
                    <a:ext uri="{9D8B030D-6E8A-4147-A177-3AD203B41FA5}">
                      <a16:colId xmlns:a16="http://schemas.microsoft.com/office/drawing/2014/main" val="307889179"/>
                    </a:ext>
                  </a:extLst>
                </a:gridCol>
              </a:tblGrid>
              <a:tr h="453022"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1st Segment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Fitted</a:t>
                      </a:r>
                      <a:endParaRPr lang="en-KR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Not fitted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Total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703804"/>
                  </a:ext>
                </a:extLst>
              </a:tr>
              <a:tr h="332822"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2"/>
                          </a:solidFill>
                        </a:rPr>
                        <a:t>Logistic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2"/>
                          </a:solidFill>
                        </a:rPr>
                        <a:t>155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2"/>
                          </a:solidFill>
                        </a:rPr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2"/>
                          </a:solidFill>
                        </a:rPr>
                        <a:t>165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5338529"/>
                  </a:ext>
                </a:extLst>
              </a:tr>
              <a:tr h="332822"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2"/>
                          </a:solidFill>
                        </a:rPr>
                        <a:t>Gompertz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2"/>
                          </a:solidFill>
                        </a:rPr>
                        <a:t>150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2"/>
                          </a:solidFill>
                        </a:rPr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2"/>
                          </a:solidFill>
                        </a:rPr>
                        <a:t>165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7627317"/>
                  </a:ext>
                </a:extLst>
              </a:tr>
            </a:tbl>
          </a:graphicData>
        </a:graphic>
      </p:graphicFrame>
      <p:graphicFrame>
        <p:nvGraphicFramePr>
          <p:cNvPr id="10" name="Table 7">
            <a:extLst>
              <a:ext uri="{FF2B5EF4-FFF2-40B4-BE49-F238E27FC236}">
                <a16:creationId xmlns:a16="http://schemas.microsoft.com/office/drawing/2014/main" id="{0A73F92D-2DBB-7942-B05F-E77BFCCD2A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071845"/>
              </p:ext>
            </p:extLst>
          </p:nvPr>
        </p:nvGraphicFramePr>
        <p:xfrm>
          <a:off x="4535670" y="2091895"/>
          <a:ext cx="3882480" cy="8321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0620">
                  <a:extLst>
                    <a:ext uri="{9D8B030D-6E8A-4147-A177-3AD203B41FA5}">
                      <a16:colId xmlns:a16="http://schemas.microsoft.com/office/drawing/2014/main" val="2546521064"/>
                    </a:ext>
                  </a:extLst>
                </a:gridCol>
                <a:gridCol w="970620">
                  <a:extLst>
                    <a:ext uri="{9D8B030D-6E8A-4147-A177-3AD203B41FA5}">
                      <a16:colId xmlns:a16="http://schemas.microsoft.com/office/drawing/2014/main" val="3296495715"/>
                    </a:ext>
                  </a:extLst>
                </a:gridCol>
                <a:gridCol w="970620">
                  <a:extLst>
                    <a:ext uri="{9D8B030D-6E8A-4147-A177-3AD203B41FA5}">
                      <a16:colId xmlns:a16="http://schemas.microsoft.com/office/drawing/2014/main" val="4198921974"/>
                    </a:ext>
                  </a:extLst>
                </a:gridCol>
                <a:gridCol w="970620">
                  <a:extLst>
                    <a:ext uri="{9D8B030D-6E8A-4147-A177-3AD203B41FA5}">
                      <a16:colId xmlns:a16="http://schemas.microsoft.com/office/drawing/2014/main" val="307889179"/>
                    </a:ext>
                  </a:extLst>
                </a:gridCol>
              </a:tblGrid>
              <a:tr h="459203"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2nd</a:t>
                      </a:r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 Segment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Fitted</a:t>
                      </a:r>
                      <a:endParaRPr lang="en-KR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Not fitted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Total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703804"/>
                  </a:ext>
                </a:extLst>
              </a:tr>
              <a:tr h="314022"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2"/>
                          </a:solidFill>
                        </a:rPr>
                        <a:t>Logistic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2"/>
                          </a:solidFill>
                        </a:rPr>
                        <a:t>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2"/>
                          </a:solidFill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2"/>
                          </a:solidFill>
                        </a:rPr>
                        <a:t>77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5338529"/>
                  </a:ext>
                </a:extLst>
              </a:tr>
            </a:tbl>
          </a:graphicData>
        </a:graphic>
      </p:graphicFrame>
      <p:sp>
        <p:nvSpPr>
          <p:cNvPr id="11" name="Google Shape;127;p19">
            <a:extLst>
              <a:ext uri="{FF2B5EF4-FFF2-40B4-BE49-F238E27FC236}">
                <a16:creationId xmlns:a16="http://schemas.microsoft.com/office/drawing/2014/main" id="{AD048CC4-46B2-A048-AAA6-AFAE020572B7}"/>
              </a:ext>
            </a:extLst>
          </p:cNvPr>
          <p:cNvSpPr txBox="1">
            <a:spLocks/>
          </p:cNvSpPr>
          <p:nvPr/>
        </p:nvSpPr>
        <p:spPr>
          <a:xfrm>
            <a:off x="5187681" y="4000882"/>
            <a:ext cx="2578458" cy="4301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000"/>
              </a:spcBef>
              <a:buFont typeface="Lato"/>
              <a:buNone/>
            </a:pPr>
            <a:r>
              <a:rPr lang="en-US" altLang="ko-KR" sz="1400" b="1" dirty="0">
                <a:solidFill>
                  <a:schemeClr val="accent5"/>
                </a:solidFill>
              </a:rPr>
              <a:t>2nd Segment (Total : 165</a:t>
            </a:r>
            <a:r>
              <a:rPr lang="ko-KR" altLang="en-US" sz="1400" b="1" dirty="0">
                <a:solidFill>
                  <a:schemeClr val="accent5"/>
                </a:solidFill>
              </a:rPr>
              <a:t>개국</a:t>
            </a:r>
            <a:r>
              <a:rPr lang="en-US" altLang="ko-KR" sz="1400" b="1" dirty="0">
                <a:solidFill>
                  <a:schemeClr val="accent5"/>
                </a:solidFill>
              </a:rPr>
              <a:t>)		     </a:t>
            </a:r>
            <a:endParaRPr lang="ko-KR" altLang="en-US" sz="1400" b="1" dirty="0">
              <a:solidFill>
                <a:schemeClr val="accent5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1000"/>
              </a:spcBef>
              <a:buFont typeface="Lato"/>
              <a:buNone/>
            </a:pPr>
            <a:endParaRPr lang="ko-KR" altLang="en-US" sz="1200" dirty="0"/>
          </a:p>
        </p:txBody>
      </p:sp>
      <p:graphicFrame>
        <p:nvGraphicFramePr>
          <p:cNvPr id="12" name="Table 7">
            <a:extLst>
              <a:ext uri="{FF2B5EF4-FFF2-40B4-BE49-F238E27FC236}">
                <a16:creationId xmlns:a16="http://schemas.microsoft.com/office/drawing/2014/main" id="{DDCDAD64-04E6-9D46-B443-61291FB2B7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0546937"/>
              </p:ext>
            </p:extLst>
          </p:nvPr>
        </p:nvGraphicFramePr>
        <p:xfrm>
          <a:off x="4535670" y="3168700"/>
          <a:ext cx="3882480" cy="8321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0620">
                  <a:extLst>
                    <a:ext uri="{9D8B030D-6E8A-4147-A177-3AD203B41FA5}">
                      <a16:colId xmlns:a16="http://schemas.microsoft.com/office/drawing/2014/main" val="2546521064"/>
                    </a:ext>
                  </a:extLst>
                </a:gridCol>
                <a:gridCol w="970620">
                  <a:extLst>
                    <a:ext uri="{9D8B030D-6E8A-4147-A177-3AD203B41FA5}">
                      <a16:colId xmlns:a16="http://schemas.microsoft.com/office/drawing/2014/main" val="3296495715"/>
                    </a:ext>
                  </a:extLst>
                </a:gridCol>
                <a:gridCol w="970620">
                  <a:extLst>
                    <a:ext uri="{9D8B030D-6E8A-4147-A177-3AD203B41FA5}">
                      <a16:colId xmlns:a16="http://schemas.microsoft.com/office/drawing/2014/main" val="4198921974"/>
                    </a:ext>
                  </a:extLst>
                </a:gridCol>
                <a:gridCol w="970620">
                  <a:extLst>
                    <a:ext uri="{9D8B030D-6E8A-4147-A177-3AD203B41FA5}">
                      <a16:colId xmlns:a16="http://schemas.microsoft.com/office/drawing/2014/main" val="307889179"/>
                    </a:ext>
                  </a:extLst>
                </a:gridCol>
              </a:tblGrid>
              <a:tr h="459203"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2nd</a:t>
                      </a:r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 Segment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Fitted</a:t>
                      </a:r>
                      <a:endParaRPr lang="en-KR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Not fitted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Total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703804"/>
                  </a:ext>
                </a:extLst>
              </a:tr>
              <a:tr h="314022"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2"/>
                          </a:solidFill>
                        </a:rPr>
                        <a:t>Gompertz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2"/>
                          </a:solidFill>
                        </a:rPr>
                        <a:t>59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2"/>
                          </a:solidFill>
                        </a:rPr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2"/>
                          </a:solidFill>
                        </a:rPr>
                        <a:t>76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5338529"/>
                  </a:ext>
                </a:extLst>
              </a:tr>
            </a:tbl>
          </a:graphicData>
        </a:graphic>
      </p:graphicFrame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id="{49E94E5D-5B05-2247-ADE2-FE1C93A749D1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4110947" y="3296229"/>
            <a:ext cx="424723" cy="28856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67B0D9D0-EB78-5742-ACE7-2278FFCAEAD8}"/>
              </a:ext>
            </a:extLst>
          </p:cNvPr>
          <p:cNvCxnSpPr>
            <a:cxnSpLocks/>
          </p:cNvCxnSpPr>
          <p:nvPr/>
        </p:nvCxnSpPr>
        <p:spPr>
          <a:xfrm flipV="1">
            <a:off x="4092548" y="2654938"/>
            <a:ext cx="458590" cy="32279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97078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9"/>
          <p:cNvSpPr txBox="1">
            <a:spLocks noGrp="1"/>
          </p:cNvSpPr>
          <p:nvPr>
            <p:ph type="title"/>
          </p:nvPr>
        </p:nvSpPr>
        <p:spPr>
          <a:xfrm>
            <a:off x="725850" y="1203285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00000"/>
              </a:lnSpc>
              <a:buFont typeface="Lato"/>
              <a:buNone/>
            </a:pPr>
            <a:r>
              <a:rPr lang="en-US" altLang="ko-KR" sz="2000" b="1" dirty="0">
                <a:solidFill>
                  <a:schemeClr val="accent5"/>
                </a:solidFill>
              </a:rPr>
              <a:t>Result – Logistic Model in both Segments</a:t>
            </a:r>
            <a:endParaRPr lang="ko-KR" altLang="en-US" sz="2000" dirty="0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40308C3-B061-4005-BF80-EEF7D7C5E8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2742" y="1375309"/>
            <a:ext cx="7348763" cy="3315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Google Shape;126;p19">
            <a:extLst>
              <a:ext uri="{FF2B5EF4-FFF2-40B4-BE49-F238E27FC236}">
                <a16:creationId xmlns:a16="http://schemas.microsoft.com/office/drawing/2014/main" id="{533239E2-ED7E-4AF9-90D8-3449A1EF060E}"/>
              </a:ext>
            </a:extLst>
          </p:cNvPr>
          <p:cNvSpPr txBox="1">
            <a:spLocks/>
          </p:cNvSpPr>
          <p:nvPr/>
        </p:nvSpPr>
        <p:spPr>
          <a:xfrm>
            <a:off x="729450" y="788221"/>
            <a:ext cx="2748647" cy="311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>
              <a:buFont typeface="Lato"/>
              <a:buNone/>
            </a:pPr>
            <a:r>
              <a:rPr lang="en-US" altLang="ko-KR" sz="1200" dirty="0">
                <a:solidFill>
                  <a:schemeClr val="accent5"/>
                </a:solidFill>
              </a:rPr>
              <a:t>Segmented Growth Curve Model</a:t>
            </a:r>
            <a:endParaRPr lang="ko-KR" altLang="en-US" sz="12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1FBB2B0-E5CF-45C0-87ED-233F20D168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984" y="1770103"/>
            <a:ext cx="3702016" cy="322900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9017B9E-9E7C-664D-98FE-DAB56E671C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2534" y="1624914"/>
            <a:ext cx="3573836" cy="3466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0301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C40308C3-B061-4005-BF80-EEF7D7C5E8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2742" y="1375309"/>
            <a:ext cx="7348763" cy="3315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Google Shape;126;p19">
            <a:extLst>
              <a:ext uri="{FF2B5EF4-FFF2-40B4-BE49-F238E27FC236}">
                <a16:creationId xmlns:a16="http://schemas.microsoft.com/office/drawing/2014/main" id="{C8BCB135-D39F-4E9B-8113-8886EE023CF4}"/>
              </a:ext>
            </a:extLst>
          </p:cNvPr>
          <p:cNvSpPr txBox="1">
            <a:spLocks/>
          </p:cNvSpPr>
          <p:nvPr/>
        </p:nvSpPr>
        <p:spPr>
          <a:xfrm>
            <a:off x="729450" y="788221"/>
            <a:ext cx="2748647" cy="311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>
              <a:buFont typeface="Lato"/>
              <a:buNone/>
            </a:pPr>
            <a:r>
              <a:rPr lang="en-US" altLang="ko-KR" sz="1200" dirty="0">
                <a:solidFill>
                  <a:schemeClr val="accent5"/>
                </a:solidFill>
              </a:rPr>
              <a:t>Segmented Growth Curve Model</a:t>
            </a:r>
            <a:endParaRPr lang="ko-KR" altLang="en-US" sz="12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6BDBF05-F597-4AA8-970A-A88D495D6B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17" y="1770103"/>
            <a:ext cx="3685083" cy="32142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6BF3396-C5E9-FB40-A484-C9CCCCA8D1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9466" y="1580314"/>
            <a:ext cx="3611345" cy="3503364"/>
          </a:xfrm>
          <a:prstGeom prst="rect">
            <a:avLst/>
          </a:prstGeom>
        </p:spPr>
      </p:pic>
      <p:sp>
        <p:nvSpPr>
          <p:cNvPr id="10" name="Google Shape;126;p19">
            <a:extLst>
              <a:ext uri="{FF2B5EF4-FFF2-40B4-BE49-F238E27FC236}">
                <a16:creationId xmlns:a16="http://schemas.microsoft.com/office/drawing/2014/main" id="{AEBFFB63-9961-5844-A2A8-3B302EFD0FE5}"/>
              </a:ext>
            </a:extLst>
          </p:cNvPr>
          <p:cNvSpPr txBox="1">
            <a:spLocks/>
          </p:cNvSpPr>
          <p:nvPr/>
        </p:nvSpPr>
        <p:spPr>
          <a:xfrm>
            <a:off x="725850" y="1203285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>
              <a:buFont typeface="Lato"/>
              <a:buNone/>
            </a:pPr>
            <a:r>
              <a:rPr lang="en-US" altLang="ko-KR" sz="2000" dirty="0">
                <a:solidFill>
                  <a:schemeClr val="accent5"/>
                </a:solidFill>
              </a:rPr>
              <a:t>Result – </a:t>
            </a:r>
            <a:r>
              <a:rPr lang="en-US" altLang="ko-KR" sz="2000" dirty="0" err="1">
                <a:solidFill>
                  <a:schemeClr val="accent5"/>
                </a:solidFill>
              </a:rPr>
              <a:t>Gompertz</a:t>
            </a:r>
            <a:r>
              <a:rPr lang="en-US" altLang="ko-KR" sz="2000" dirty="0">
                <a:solidFill>
                  <a:schemeClr val="accent5"/>
                </a:solidFill>
              </a:rPr>
              <a:t> Model in both Segments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9016347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9"/>
          <p:cNvSpPr txBox="1">
            <a:spLocks noGrp="1"/>
          </p:cNvSpPr>
          <p:nvPr>
            <p:ph type="title"/>
          </p:nvPr>
        </p:nvSpPr>
        <p:spPr>
          <a:xfrm>
            <a:off x="727650" y="1203285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00000"/>
              </a:lnSpc>
              <a:buFont typeface="Lato"/>
              <a:buNone/>
            </a:pPr>
            <a:r>
              <a:rPr lang="en-US" altLang="ko-KR" sz="2000" b="1" dirty="0">
                <a:solidFill>
                  <a:schemeClr val="accent5"/>
                </a:solidFill>
              </a:rPr>
              <a:t>Result</a:t>
            </a:r>
            <a:r>
              <a:rPr lang="ko-KR" altLang="en-US" sz="2000" b="1" dirty="0">
                <a:solidFill>
                  <a:schemeClr val="accent5"/>
                </a:solidFill>
              </a:rPr>
              <a:t> </a:t>
            </a:r>
            <a:r>
              <a:rPr lang="en-US" altLang="ko-KR" sz="2000" dirty="0">
                <a:solidFill>
                  <a:schemeClr val="accent5"/>
                </a:solidFill>
              </a:rPr>
              <a:t>–</a:t>
            </a:r>
            <a:r>
              <a:rPr lang="ko-KR" altLang="en-US" sz="2000" dirty="0">
                <a:solidFill>
                  <a:schemeClr val="accent5"/>
                </a:solidFill>
              </a:rPr>
              <a:t> </a:t>
            </a:r>
            <a:r>
              <a:rPr lang="en-US" altLang="ko-KR" sz="2000" dirty="0">
                <a:solidFill>
                  <a:schemeClr val="accent5"/>
                </a:solidFill>
              </a:rPr>
              <a:t>Logistic vs </a:t>
            </a:r>
            <a:r>
              <a:rPr lang="en-US" altLang="ko-KR" sz="2000" dirty="0" err="1">
                <a:solidFill>
                  <a:schemeClr val="accent5"/>
                </a:solidFill>
              </a:rPr>
              <a:t>Gompertz</a:t>
            </a:r>
            <a:r>
              <a:rPr lang="en-US" altLang="ko-KR" sz="2000" dirty="0">
                <a:solidFill>
                  <a:schemeClr val="accent5"/>
                </a:solidFill>
              </a:rPr>
              <a:t> in Segment 1</a:t>
            </a:r>
            <a:endParaRPr lang="ko-KR" altLang="en-US" sz="2000" dirty="0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40308C3-B061-4005-BF80-EEF7D7C5E8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2742" y="1375309"/>
            <a:ext cx="7348763" cy="3315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Google Shape;126;p19">
            <a:extLst>
              <a:ext uri="{FF2B5EF4-FFF2-40B4-BE49-F238E27FC236}">
                <a16:creationId xmlns:a16="http://schemas.microsoft.com/office/drawing/2014/main" id="{C8BCB135-D39F-4E9B-8113-8886EE023CF4}"/>
              </a:ext>
            </a:extLst>
          </p:cNvPr>
          <p:cNvSpPr txBox="1">
            <a:spLocks/>
          </p:cNvSpPr>
          <p:nvPr/>
        </p:nvSpPr>
        <p:spPr>
          <a:xfrm>
            <a:off x="729450" y="788221"/>
            <a:ext cx="2748647" cy="311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>
              <a:buFont typeface="Lato"/>
              <a:buNone/>
            </a:pPr>
            <a:r>
              <a:rPr lang="en-US" altLang="ko-KR" sz="1200" dirty="0">
                <a:solidFill>
                  <a:schemeClr val="accent5"/>
                </a:solidFill>
              </a:rPr>
              <a:t>Segmented Growth Curve Model</a:t>
            </a:r>
            <a:endParaRPr lang="ko-KR" altLang="en-US" sz="12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A3B7762-34F4-4C7A-90A6-B8926CF488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146" y="1770103"/>
            <a:ext cx="3702016" cy="322900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5FC13C1-63E4-4245-A4FD-1D2F47B08F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1751" y="1607859"/>
            <a:ext cx="3591417" cy="3484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9610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9"/>
          <p:cNvSpPr txBox="1">
            <a:spLocks noGrp="1"/>
          </p:cNvSpPr>
          <p:nvPr>
            <p:ph type="title"/>
          </p:nvPr>
        </p:nvSpPr>
        <p:spPr>
          <a:xfrm>
            <a:off x="727650" y="1203285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00000"/>
              </a:lnSpc>
              <a:buFont typeface="Lato"/>
              <a:buNone/>
            </a:pPr>
            <a:r>
              <a:rPr lang="en-US" altLang="ko-KR" sz="2000" b="1" dirty="0">
                <a:solidFill>
                  <a:schemeClr val="accent5"/>
                </a:solidFill>
              </a:rPr>
              <a:t>Result</a:t>
            </a:r>
            <a:r>
              <a:rPr lang="ko-KR" altLang="en-US" sz="2000" b="1" dirty="0">
                <a:solidFill>
                  <a:schemeClr val="accent5"/>
                </a:solidFill>
              </a:rPr>
              <a:t> </a:t>
            </a:r>
            <a:r>
              <a:rPr lang="en-US" altLang="ko-KR" sz="2000" dirty="0">
                <a:solidFill>
                  <a:schemeClr val="accent5"/>
                </a:solidFill>
              </a:rPr>
              <a:t>–</a:t>
            </a:r>
            <a:r>
              <a:rPr lang="ko-KR" altLang="en-US" sz="2000" dirty="0">
                <a:solidFill>
                  <a:schemeClr val="accent5"/>
                </a:solidFill>
              </a:rPr>
              <a:t> </a:t>
            </a:r>
            <a:r>
              <a:rPr lang="en-US" altLang="ko-KR" sz="2000" dirty="0">
                <a:solidFill>
                  <a:schemeClr val="accent5"/>
                </a:solidFill>
              </a:rPr>
              <a:t>Logistic vs </a:t>
            </a:r>
            <a:r>
              <a:rPr lang="en-US" altLang="ko-KR" sz="2000" dirty="0" err="1">
                <a:solidFill>
                  <a:schemeClr val="accent5"/>
                </a:solidFill>
              </a:rPr>
              <a:t>Gompertz</a:t>
            </a:r>
            <a:r>
              <a:rPr lang="en-US" altLang="ko-KR" sz="2000" dirty="0">
                <a:solidFill>
                  <a:schemeClr val="accent5"/>
                </a:solidFill>
              </a:rPr>
              <a:t> in Segment 2</a:t>
            </a:r>
            <a:endParaRPr lang="ko-KR" altLang="en-US" sz="2000" dirty="0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40308C3-B061-4005-BF80-EEF7D7C5E8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2742" y="1375309"/>
            <a:ext cx="7348763" cy="3315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Google Shape;126;p19">
            <a:extLst>
              <a:ext uri="{FF2B5EF4-FFF2-40B4-BE49-F238E27FC236}">
                <a16:creationId xmlns:a16="http://schemas.microsoft.com/office/drawing/2014/main" id="{C8BCB135-D39F-4E9B-8113-8886EE023CF4}"/>
              </a:ext>
            </a:extLst>
          </p:cNvPr>
          <p:cNvSpPr txBox="1">
            <a:spLocks/>
          </p:cNvSpPr>
          <p:nvPr/>
        </p:nvSpPr>
        <p:spPr>
          <a:xfrm>
            <a:off x="729450" y="788221"/>
            <a:ext cx="2748647" cy="311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>
              <a:buFont typeface="Lato"/>
              <a:buNone/>
            </a:pPr>
            <a:r>
              <a:rPr lang="en-US" altLang="ko-KR" sz="1200" dirty="0">
                <a:solidFill>
                  <a:schemeClr val="accent5"/>
                </a:solidFill>
              </a:rPr>
              <a:t>Segmented Growth Curve Model</a:t>
            </a:r>
            <a:endParaRPr lang="ko-KR" altLang="en-US" sz="1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1FFFD30-350E-554F-AA90-0F1285FE6B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2869" y="1595118"/>
            <a:ext cx="3645012" cy="35360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8B8FA17-ADD3-B744-8C05-8442900D51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0809" y="1785551"/>
            <a:ext cx="3733227" cy="3234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0550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5"/>
          <p:cNvSpPr txBox="1">
            <a:spLocks noGrp="1"/>
          </p:cNvSpPr>
          <p:nvPr>
            <p:ph type="title"/>
          </p:nvPr>
        </p:nvSpPr>
        <p:spPr>
          <a:xfrm>
            <a:off x="727650" y="567864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-US" dirty="0">
                <a:solidFill>
                  <a:srgbClr val="000000"/>
                </a:solidFill>
              </a:rPr>
              <a:t>PPT </a:t>
            </a:r>
            <a:r>
              <a:rPr lang="ko-KR" altLang="en-US" dirty="0">
                <a:solidFill>
                  <a:srgbClr val="000000"/>
                </a:solidFill>
              </a:rPr>
              <a:t>수정</a:t>
            </a:r>
            <a:endParaRPr dirty="0">
              <a:solidFill>
                <a:srgbClr val="000000"/>
              </a:solidFill>
            </a:endParaRPr>
          </a:p>
        </p:txBody>
      </p:sp>
      <p:sp>
        <p:nvSpPr>
          <p:cNvPr id="101" name="Google Shape;101;p15"/>
          <p:cNvSpPr txBox="1">
            <a:spLocks noGrp="1"/>
          </p:cNvSpPr>
          <p:nvPr>
            <p:ph type="body" idx="1"/>
          </p:nvPr>
        </p:nvSpPr>
        <p:spPr>
          <a:xfrm>
            <a:off x="999618" y="1664493"/>
            <a:ext cx="7144763" cy="2178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altLang="ko-KR" sz="1500" b="1" dirty="0">
                <a:solidFill>
                  <a:schemeClr val="accent5"/>
                </a:solidFill>
              </a:rPr>
              <a:t>PPT </a:t>
            </a:r>
            <a:r>
              <a:rPr lang="ko-KR" altLang="en-US" sz="1500" b="1" dirty="0">
                <a:solidFill>
                  <a:schemeClr val="accent5"/>
                </a:solidFill>
              </a:rPr>
              <a:t>시작부분에서 분석 목적 </a:t>
            </a:r>
            <a:r>
              <a:rPr lang="en-US" altLang="ko-KR" sz="1500" b="1" dirty="0">
                <a:solidFill>
                  <a:schemeClr val="accent5"/>
                </a:solidFill>
              </a:rPr>
              <a:t>+ </a:t>
            </a:r>
            <a:r>
              <a:rPr lang="ko-KR" altLang="en-US" sz="1500" b="1" dirty="0">
                <a:solidFill>
                  <a:schemeClr val="accent5"/>
                </a:solidFill>
              </a:rPr>
              <a:t>분석 방법 </a:t>
            </a:r>
            <a:r>
              <a:rPr lang="en-US" altLang="ko-KR" sz="1500" b="1" dirty="0">
                <a:solidFill>
                  <a:schemeClr val="accent5"/>
                </a:solidFill>
              </a:rPr>
              <a:t>(</a:t>
            </a:r>
            <a:r>
              <a:rPr lang="ko-KR" altLang="en-US" sz="1500" b="1" dirty="0">
                <a:solidFill>
                  <a:schemeClr val="accent5"/>
                </a:solidFill>
              </a:rPr>
              <a:t>전 </a:t>
            </a:r>
            <a:r>
              <a:rPr lang="en-US" altLang="ko-KR" sz="1500" b="1" dirty="0">
                <a:solidFill>
                  <a:schemeClr val="accent5"/>
                </a:solidFill>
              </a:rPr>
              <a:t>PPT</a:t>
            </a:r>
            <a:r>
              <a:rPr lang="ko-KR" altLang="en-US" sz="1500" b="1" dirty="0">
                <a:solidFill>
                  <a:schemeClr val="accent5"/>
                </a:solidFill>
              </a:rPr>
              <a:t> 참고해서 비슷하게</a:t>
            </a:r>
            <a:r>
              <a:rPr lang="en-US" altLang="ko-KR" sz="1500" b="1" dirty="0">
                <a:solidFill>
                  <a:schemeClr val="accent5"/>
                </a:solidFill>
              </a:rPr>
              <a:t>)</a:t>
            </a:r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altLang="ko-KR" sz="1500" b="1" dirty="0">
                <a:solidFill>
                  <a:schemeClr val="accent5"/>
                </a:solidFill>
              </a:rPr>
              <a:t>14,15,16page plot </a:t>
            </a:r>
            <a:r>
              <a:rPr lang="ko-KR" altLang="en-US" sz="1500" b="1" dirty="0">
                <a:solidFill>
                  <a:schemeClr val="accent5"/>
                </a:solidFill>
              </a:rPr>
              <a:t>수정</a:t>
            </a:r>
            <a:endParaRPr lang="en-US" altLang="ko-KR" sz="1500" b="1" dirty="0">
              <a:solidFill>
                <a:schemeClr val="accent5"/>
              </a:solidFill>
            </a:endParaRPr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altLang="ko-KR" sz="1500" b="1" dirty="0">
                <a:solidFill>
                  <a:schemeClr val="accent5"/>
                </a:solidFill>
              </a:rPr>
              <a:t>17page</a:t>
            </a:r>
            <a:r>
              <a:rPr lang="ko-KR" altLang="en-US" sz="1500" b="1" dirty="0">
                <a:solidFill>
                  <a:schemeClr val="accent5"/>
                </a:solidFill>
              </a:rPr>
              <a:t> </a:t>
            </a:r>
            <a:r>
              <a:rPr lang="en-US" altLang="ko-KR" sz="1500" b="1" dirty="0">
                <a:solidFill>
                  <a:schemeClr val="accent5"/>
                </a:solidFill>
              </a:rPr>
              <a:t>result </a:t>
            </a:r>
            <a:r>
              <a:rPr lang="ko-KR" altLang="en-US" sz="1500" b="1" dirty="0">
                <a:solidFill>
                  <a:schemeClr val="accent5"/>
                </a:solidFill>
              </a:rPr>
              <a:t>수정</a:t>
            </a:r>
            <a:endParaRPr lang="en-US" altLang="ko-KR" sz="1500" b="1" dirty="0">
              <a:solidFill>
                <a:schemeClr val="accent5"/>
              </a:solidFill>
            </a:endParaRPr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altLang="ko-KR" sz="1500" b="1" dirty="0">
                <a:solidFill>
                  <a:schemeClr val="accent5"/>
                </a:solidFill>
              </a:rPr>
              <a:t>Parameter</a:t>
            </a:r>
            <a:r>
              <a:rPr lang="ko-KR" altLang="en-US" sz="1500" b="1" dirty="0">
                <a:solidFill>
                  <a:schemeClr val="accent5"/>
                </a:solidFill>
              </a:rPr>
              <a:t>별 의미 해석 </a:t>
            </a:r>
            <a:r>
              <a:rPr lang="en-US" altLang="ko-KR" sz="1500" b="1" dirty="0">
                <a:solidFill>
                  <a:schemeClr val="accent5"/>
                </a:solidFill>
              </a:rPr>
              <a:t>a – </a:t>
            </a:r>
            <a:r>
              <a:rPr lang="ko-KR" altLang="en-US" sz="1500" b="1" dirty="0">
                <a:solidFill>
                  <a:schemeClr val="accent5"/>
                </a:solidFill>
              </a:rPr>
              <a:t>최종 누적 </a:t>
            </a:r>
            <a:r>
              <a:rPr lang="ko-KR" altLang="en-US" sz="1500" b="1" dirty="0" err="1">
                <a:solidFill>
                  <a:schemeClr val="accent5"/>
                </a:solidFill>
              </a:rPr>
              <a:t>확진자</a:t>
            </a:r>
            <a:r>
              <a:rPr lang="ko-KR" altLang="en-US" sz="1500" b="1" dirty="0">
                <a:solidFill>
                  <a:schemeClr val="accent5"/>
                </a:solidFill>
              </a:rPr>
              <a:t> 수</a:t>
            </a:r>
            <a:r>
              <a:rPr lang="en-US" altLang="ko-KR" sz="1500" b="1" dirty="0">
                <a:solidFill>
                  <a:schemeClr val="accent5"/>
                </a:solidFill>
              </a:rPr>
              <a:t>, b – x</a:t>
            </a:r>
            <a:r>
              <a:rPr lang="ko-KR" altLang="en-US" sz="1500" b="1" dirty="0">
                <a:solidFill>
                  <a:schemeClr val="accent5"/>
                </a:solidFill>
              </a:rPr>
              <a:t>축 이동</a:t>
            </a:r>
            <a:r>
              <a:rPr lang="en-US" altLang="ko-KR" sz="1500" b="1" dirty="0">
                <a:solidFill>
                  <a:schemeClr val="accent5"/>
                </a:solidFill>
              </a:rPr>
              <a:t>, c – </a:t>
            </a:r>
            <a:r>
              <a:rPr lang="ko-KR" altLang="en-US" sz="1500" b="1" dirty="0">
                <a:solidFill>
                  <a:schemeClr val="accent5"/>
                </a:solidFill>
              </a:rPr>
              <a:t>확산 속도</a:t>
            </a:r>
            <a:endParaRPr lang="en-US" altLang="ko-KR" sz="1500" b="1" dirty="0">
              <a:solidFill>
                <a:schemeClr val="accent5"/>
              </a:solidFill>
            </a:endParaRPr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altLang="ko-KR" sz="1500" b="1" dirty="0">
                <a:solidFill>
                  <a:schemeClr val="accent5"/>
                </a:solidFill>
              </a:rPr>
              <a:t>a1, b1, c1 vs</a:t>
            </a:r>
            <a:r>
              <a:rPr lang="ko-KR" altLang="en-US" sz="1500" b="1" dirty="0">
                <a:solidFill>
                  <a:schemeClr val="accent5"/>
                </a:solidFill>
              </a:rPr>
              <a:t> </a:t>
            </a:r>
            <a:r>
              <a:rPr lang="en-US" altLang="ko-KR" sz="1500" b="1" dirty="0">
                <a:solidFill>
                  <a:schemeClr val="accent5"/>
                </a:solidFill>
              </a:rPr>
              <a:t>a2,</a:t>
            </a:r>
            <a:r>
              <a:rPr lang="ko-KR" altLang="en-US" sz="1500" b="1" dirty="0">
                <a:solidFill>
                  <a:schemeClr val="accent5"/>
                </a:solidFill>
              </a:rPr>
              <a:t> </a:t>
            </a:r>
            <a:r>
              <a:rPr lang="en-US" altLang="ko-KR" sz="1500" b="1" dirty="0">
                <a:solidFill>
                  <a:schemeClr val="accent5"/>
                </a:solidFill>
              </a:rPr>
              <a:t>b2,</a:t>
            </a:r>
            <a:r>
              <a:rPr lang="ko-KR" altLang="en-US" sz="1500" b="1" dirty="0">
                <a:solidFill>
                  <a:schemeClr val="accent5"/>
                </a:solidFill>
              </a:rPr>
              <a:t> </a:t>
            </a:r>
            <a:r>
              <a:rPr lang="en-US" altLang="ko-KR" sz="1500" b="1" dirty="0">
                <a:solidFill>
                  <a:schemeClr val="accent5"/>
                </a:solidFill>
              </a:rPr>
              <a:t>c2</a:t>
            </a:r>
            <a:r>
              <a:rPr lang="ko-KR" altLang="en-US" sz="1500" b="1" dirty="0">
                <a:solidFill>
                  <a:schemeClr val="accent5"/>
                </a:solidFill>
              </a:rPr>
              <a:t> </a:t>
            </a:r>
            <a:r>
              <a:rPr lang="en-US" altLang="ko-KR" sz="1500" b="1" dirty="0">
                <a:solidFill>
                  <a:schemeClr val="accent5"/>
                </a:solidFill>
              </a:rPr>
              <a:t>correlation </a:t>
            </a:r>
            <a:r>
              <a:rPr lang="ko-KR" altLang="en-US" sz="1500" b="1" dirty="0">
                <a:solidFill>
                  <a:schemeClr val="accent5"/>
                </a:solidFill>
              </a:rPr>
              <a:t>경향성 차이 설명</a:t>
            </a:r>
            <a:endParaRPr lang="en-US" altLang="ko-KR" sz="1500" b="1" dirty="0">
              <a:solidFill>
                <a:schemeClr val="accent5"/>
              </a:solidFill>
            </a:endParaRPr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1500" b="1" dirty="0">
                <a:solidFill>
                  <a:schemeClr val="accent5"/>
                </a:solidFill>
              </a:rPr>
              <a:t>지난번에 다뤘던 내용</a:t>
            </a:r>
            <a:endParaRPr lang="en-US" altLang="ko-KR" sz="1500" b="1" dirty="0">
              <a:solidFill>
                <a:schemeClr val="accent5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500" b="1" dirty="0">
                <a:solidFill>
                  <a:schemeClr val="accent5"/>
                </a:solidFill>
              </a:rPr>
              <a:t> </a:t>
            </a:r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altLang="ko-KR" sz="1500" b="1" dirty="0">
              <a:solidFill>
                <a:schemeClr val="accent5"/>
              </a:solidFill>
            </a:endParaRPr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altLang="ko-KR" sz="1500" b="1" dirty="0">
              <a:solidFill>
                <a:schemeClr val="accent5"/>
              </a:solidFill>
            </a:endParaRPr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altLang="ko-KR" sz="1500" b="1" dirty="0">
              <a:solidFill>
                <a:schemeClr val="accent5"/>
              </a:solidFill>
            </a:endParaRPr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altLang="ko-KR" sz="1500" b="1" dirty="0">
              <a:solidFill>
                <a:schemeClr val="accent5"/>
              </a:solidFill>
            </a:endParaRPr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altLang="ko-KR" sz="1500" b="1" dirty="0">
              <a:solidFill>
                <a:schemeClr val="accent5"/>
              </a:solidFill>
            </a:endParaRPr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altLang="ko-KR" sz="1500" b="1" dirty="0">
              <a:solidFill>
                <a:schemeClr val="accent5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 lang="en-US" altLang="ko-KR" sz="1400" b="1" dirty="0">
              <a:solidFill>
                <a:schemeClr val="accent5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40652478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9"/>
          <p:cNvSpPr txBox="1">
            <a:spLocks noGrp="1"/>
          </p:cNvSpPr>
          <p:nvPr>
            <p:ph type="title"/>
          </p:nvPr>
        </p:nvSpPr>
        <p:spPr>
          <a:xfrm>
            <a:off x="727650" y="799625"/>
            <a:ext cx="2748647" cy="311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00000"/>
              </a:lnSpc>
              <a:buFont typeface="Lato"/>
              <a:buNone/>
            </a:pPr>
            <a:r>
              <a:rPr lang="en-US" altLang="ko-KR" sz="1200" b="1" dirty="0">
                <a:solidFill>
                  <a:schemeClr val="accent5"/>
                </a:solidFill>
              </a:rPr>
              <a:t>Procedure</a:t>
            </a:r>
            <a:endParaRPr lang="ko-KR" altLang="en-US" sz="1200" dirty="0"/>
          </a:p>
        </p:txBody>
      </p:sp>
      <p:sp>
        <p:nvSpPr>
          <p:cNvPr id="14" name="Google Shape;121;p18">
            <a:extLst>
              <a:ext uri="{FF2B5EF4-FFF2-40B4-BE49-F238E27FC236}">
                <a16:creationId xmlns:a16="http://schemas.microsoft.com/office/drawing/2014/main" id="{98318584-6C4B-4C4F-9CB3-6A38E0101196}"/>
              </a:ext>
            </a:extLst>
          </p:cNvPr>
          <p:cNvSpPr txBox="1"/>
          <p:nvPr/>
        </p:nvSpPr>
        <p:spPr>
          <a:xfrm>
            <a:off x="727650" y="1992157"/>
            <a:ext cx="7453429" cy="1594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AutoNum type="arabicParenR"/>
            </a:pPr>
            <a:endParaRPr lang="en-US" altLang="ko-KR" sz="1200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" name="Google Shape;120;p18">
            <a:extLst>
              <a:ext uri="{FF2B5EF4-FFF2-40B4-BE49-F238E27FC236}">
                <a16:creationId xmlns:a16="http://schemas.microsoft.com/office/drawing/2014/main" id="{CE28579F-A0F9-4F9E-A6B7-D31F0D1D19C5}"/>
              </a:ext>
            </a:extLst>
          </p:cNvPr>
          <p:cNvSpPr txBox="1">
            <a:spLocks/>
          </p:cNvSpPr>
          <p:nvPr/>
        </p:nvSpPr>
        <p:spPr>
          <a:xfrm>
            <a:off x="727650" y="1383449"/>
            <a:ext cx="3513274" cy="311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dirty="0">
                <a:solidFill>
                  <a:srgbClr val="000000"/>
                </a:solidFill>
              </a:rPr>
              <a:t>Analysis Purpose</a:t>
            </a:r>
          </a:p>
        </p:txBody>
      </p:sp>
    </p:spTree>
    <p:extLst>
      <p:ext uri="{BB962C8B-B14F-4D97-AF65-F5344CB8AC3E}">
        <p14:creationId xmlns:p14="http://schemas.microsoft.com/office/powerpoint/2010/main" val="42111763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9"/>
          <p:cNvSpPr txBox="1">
            <a:spLocks noGrp="1"/>
          </p:cNvSpPr>
          <p:nvPr>
            <p:ph type="title"/>
          </p:nvPr>
        </p:nvSpPr>
        <p:spPr>
          <a:xfrm>
            <a:off x="727650" y="799625"/>
            <a:ext cx="2748647" cy="311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00000"/>
              </a:lnSpc>
              <a:buFont typeface="Lato"/>
              <a:buNone/>
            </a:pPr>
            <a:r>
              <a:rPr lang="en-US" altLang="ko-KR" sz="1200" b="1" dirty="0">
                <a:solidFill>
                  <a:schemeClr val="accent5"/>
                </a:solidFill>
              </a:rPr>
              <a:t>Procedure</a:t>
            </a:r>
            <a:endParaRPr lang="ko-KR" altLang="en-US" sz="1200" dirty="0"/>
          </a:p>
        </p:txBody>
      </p:sp>
      <p:sp>
        <p:nvSpPr>
          <p:cNvPr id="14" name="Google Shape;121;p18">
            <a:extLst>
              <a:ext uri="{FF2B5EF4-FFF2-40B4-BE49-F238E27FC236}">
                <a16:creationId xmlns:a16="http://schemas.microsoft.com/office/drawing/2014/main" id="{98318584-6C4B-4C4F-9CB3-6A38E0101196}"/>
              </a:ext>
            </a:extLst>
          </p:cNvPr>
          <p:cNvSpPr txBox="1"/>
          <p:nvPr/>
        </p:nvSpPr>
        <p:spPr>
          <a:xfrm>
            <a:off x="727650" y="1992157"/>
            <a:ext cx="7453429" cy="1594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AutoNum type="arabicParenR"/>
            </a:pPr>
            <a:r>
              <a:rPr lang="ko-KR" alt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유럽질병관리본부</a:t>
            </a:r>
            <a:r>
              <a:rPr lang="en-US" altLang="ko-KR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(ECDC)</a:t>
            </a:r>
            <a:r>
              <a:rPr lang="ko-KR" alt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에서 제공하는 </a:t>
            </a:r>
            <a:r>
              <a:rPr lang="en-US" altLang="ko-KR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COVID-19 </a:t>
            </a:r>
            <a:r>
              <a:rPr lang="ko-KR" alt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데이터를 사용</a:t>
            </a:r>
            <a:r>
              <a:rPr lang="en-US" altLang="ko-KR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.</a:t>
            </a:r>
          </a:p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AutoNum type="arabicParenR"/>
            </a:pPr>
            <a:r>
              <a:rPr lang="en-US" altLang="ko-KR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Growth curve model</a:t>
            </a:r>
            <a:r>
              <a:rPr lang="ko-KR" alt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을 적용하기 위해 각 국가마다 다른 분석기간</a:t>
            </a:r>
            <a:r>
              <a:rPr lang="en-US" altLang="ko-KR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, segmentation</a:t>
            </a:r>
            <a:r>
              <a:rPr lang="ko-KR" alt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을 설정</a:t>
            </a:r>
            <a:r>
              <a:rPr lang="en-US" altLang="ko-KR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r>
              <a:rPr lang="ko-KR" alt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  </a:t>
            </a:r>
            <a:endParaRPr lang="en-US" altLang="ko-KR" sz="1200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AutoNum type="arabicParenR"/>
            </a:pPr>
            <a:r>
              <a:rPr lang="ko-KR" alt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분석기간은 </a:t>
            </a:r>
            <a:r>
              <a:rPr lang="en-US" altLang="ko-KR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1</a:t>
            </a:r>
            <a:r>
              <a:rPr lang="ko-KR" alt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월 </a:t>
            </a:r>
            <a:r>
              <a:rPr lang="en-US" altLang="ko-KR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1</a:t>
            </a:r>
            <a:r>
              <a:rPr lang="ko-KR" alt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일 </a:t>
            </a:r>
            <a:r>
              <a:rPr lang="en-US" altLang="ko-KR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~</a:t>
            </a:r>
            <a:r>
              <a:rPr lang="ko-KR" alt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altLang="ko-KR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8</a:t>
            </a:r>
            <a:r>
              <a:rPr lang="ko-KR" alt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월 </a:t>
            </a:r>
            <a:r>
              <a:rPr lang="en-US" altLang="ko-KR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31</a:t>
            </a:r>
            <a:r>
              <a:rPr lang="ko-KR" alt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일</a:t>
            </a:r>
            <a:r>
              <a:rPr lang="en-US" altLang="ko-KR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, segmentation</a:t>
            </a:r>
            <a:r>
              <a:rPr lang="ko-KR" alt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은 최대 두 개 까지만 고려함</a:t>
            </a:r>
            <a:r>
              <a:rPr lang="en-US" altLang="ko-KR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.</a:t>
            </a:r>
          </a:p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AutoNum type="arabicParenR"/>
            </a:pPr>
            <a:r>
              <a:rPr lang="ko-KR" alt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각 국가에 대해 </a:t>
            </a:r>
            <a:r>
              <a:rPr lang="en-US" altLang="ko-KR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growth curve model</a:t>
            </a:r>
            <a:r>
              <a:rPr lang="ko-KR" alt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을 </a:t>
            </a:r>
            <a:r>
              <a:rPr lang="ko-KR" altLang="en-US" sz="1200" dirty="0" err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적합시킬</a:t>
            </a:r>
            <a:r>
              <a:rPr lang="ko-KR" alt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때</a:t>
            </a:r>
            <a:r>
              <a:rPr lang="en-US" altLang="ko-KR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, long head</a:t>
            </a:r>
            <a:r>
              <a:rPr lang="ko-KR" alt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으로 인한 부적합 현상을 방지하기 위해 </a:t>
            </a:r>
            <a:r>
              <a:rPr lang="ko-KR" altLang="en-US" sz="1200" dirty="0" err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누적확진자가</a:t>
            </a:r>
            <a:r>
              <a:rPr lang="ko-KR" alt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altLang="ko-KR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50</a:t>
            </a:r>
            <a:r>
              <a:rPr lang="ko-KR" alt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이 되는 날짜를 </a:t>
            </a:r>
            <a:r>
              <a:rPr lang="en-US" altLang="ko-KR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growth curve model</a:t>
            </a:r>
            <a:r>
              <a:rPr lang="ko-KR" alt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의 시점으로 설정</a:t>
            </a:r>
            <a:r>
              <a:rPr lang="en-US" altLang="ko-KR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.</a:t>
            </a:r>
          </a:p>
        </p:txBody>
      </p:sp>
      <p:sp>
        <p:nvSpPr>
          <p:cNvPr id="3" name="Google Shape;120;p18">
            <a:extLst>
              <a:ext uri="{FF2B5EF4-FFF2-40B4-BE49-F238E27FC236}">
                <a16:creationId xmlns:a16="http://schemas.microsoft.com/office/drawing/2014/main" id="{CE28579F-A0F9-4F9E-A6B7-D31F0D1D19C5}"/>
              </a:ext>
            </a:extLst>
          </p:cNvPr>
          <p:cNvSpPr txBox="1">
            <a:spLocks/>
          </p:cNvSpPr>
          <p:nvPr/>
        </p:nvSpPr>
        <p:spPr>
          <a:xfrm>
            <a:off x="727650" y="1383449"/>
            <a:ext cx="3513274" cy="311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dirty="0">
                <a:solidFill>
                  <a:srgbClr val="000000"/>
                </a:solidFill>
              </a:rPr>
              <a:t>Analysis Plan</a:t>
            </a:r>
          </a:p>
        </p:txBody>
      </p:sp>
    </p:spTree>
    <p:extLst>
      <p:ext uri="{BB962C8B-B14F-4D97-AF65-F5344CB8AC3E}">
        <p14:creationId xmlns:p14="http://schemas.microsoft.com/office/powerpoint/2010/main" val="16416123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9"/>
          <p:cNvSpPr txBox="1">
            <a:spLocks noGrp="1"/>
          </p:cNvSpPr>
          <p:nvPr>
            <p:ph type="title"/>
          </p:nvPr>
        </p:nvSpPr>
        <p:spPr>
          <a:xfrm>
            <a:off x="727650" y="799625"/>
            <a:ext cx="2748647" cy="311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00000"/>
              </a:lnSpc>
              <a:buFont typeface="Lato"/>
              <a:buNone/>
            </a:pPr>
            <a:r>
              <a:rPr lang="en-US" altLang="ko-KR" sz="1200" b="1" dirty="0">
                <a:solidFill>
                  <a:schemeClr val="accent5"/>
                </a:solidFill>
              </a:rPr>
              <a:t>Procedure</a:t>
            </a:r>
            <a:endParaRPr lang="ko-KR" altLang="en-US" sz="1200" dirty="0"/>
          </a:p>
        </p:txBody>
      </p:sp>
      <p:sp>
        <p:nvSpPr>
          <p:cNvPr id="14" name="Google Shape;121;p18">
            <a:extLst>
              <a:ext uri="{FF2B5EF4-FFF2-40B4-BE49-F238E27FC236}">
                <a16:creationId xmlns:a16="http://schemas.microsoft.com/office/drawing/2014/main" id="{98318584-6C4B-4C4F-9CB3-6A38E0101196}"/>
              </a:ext>
            </a:extLst>
          </p:cNvPr>
          <p:cNvSpPr txBox="1"/>
          <p:nvPr/>
        </p:nvSpPr>
        <p:spPr>
          <a:xfrm>
            <a:off x="727650" y="1992156"/>
            <a:ext cx="7453429" cy="2826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indent="-228600">
              <a:spcBef>
                <a:spcPts val="1000"/>
              </a:spcBef>
              <a:buFont typeface="Arial"/>
              <a:buAutoNum type="arabicParenR"/>
            </a:pPr>
            <a:r>
              <a:rPr lang="en-US" altLang="ko-KR" sz="1200" dirty="0">
                <a:solidFill>
                  <a:schemeClr val="accent1"/>
                </a:solidFill>
                <a:latin typeface="+mn-lt"/>
                <a:ea typeface="Lato"/>
                <a:cs typeface="Lato"/>
                <a:sym typeface="Lato"/>
              </a:rPr>
              <a:t>COVID-19</a:t>
            </a:r>
            <a:r>
              <a:rPr lang="ko-KR" altLang="en-US" sz="1200" dirty="0">
                <a:solidFill>
                  <a:schemeClr val="accent1"/>
                </a:solidFill>
                <a:latin typeface="+mn-lt"/>
                <a:ea typeface="Lato"/>
                <a:cs typeface="Lato"/>
                <a:sym typeface="Lato"/>
              </a:rPr>
              <a:t> 데이터 </a:t>
            </a:r>
            <a:r>
              <a:rPr lang="en-US" altLang="ko-KR" sz="1200" dirty="0">
                <a:solidFill>
                  <a:schemeClr val="accent1"/>
                </a:solidFill>
                <a:latin typeface="+mn-lt"/>
                <a:ea typeface="Lato"/>
                <a:cs typeface="Lato"/>
                <a:sym typeface="Lato"/>
              </a:rPr>
              <a:t>(2020.08.31</a:t>
            </a:r>
            <a:r>
              <a:rPr lang="ko-KR" altLang="en-US" sz="1200" dirty="0">
                <a:solidFill>
                  <a:schemeClr val="accent1"/>
                </a:solidFill>
                <a:latin typeface="+mn-lt"/>
                <a:ea typeface="Lato"/>
                <a:cs typeface="Lato"/>
                <a:sym typeface="Lato"/>
              </a:rPr>
              <a:t> 까지 </a:t>
            </a:r>
            <a:r>
              <a:rPr lang="en-US" altLang="ko-KR" sz="1200" dirty="0">
                <a:solidFill>
                  <a:schemeClr val="accent1"/>
                </a:solidFill>
                <a:latin typeface="+mn-lt"/>
                <a:ea typeface="Lato"/>
                <a:cs typeface="Lato"/>
                <a:sym typeface="Lato"/>
              </a:rPr>
              <a:t>214</a:t>
            </a:r>
            <a:r>
              <a:rPr lang="ko-KR" altLang="en-US" sz="1200" dirty="0">
                <a:solidFill>
                  <a:schemeClr val="accent1"/>
                </a:solidFill>
                <a:latin typeface="+mn-lt"/>
                <a:ea typeface="Lato"/>
                <a:cs typeface="Lato"/>
                <a:sym typeface="Lato"/>
              </a:rPr>
              <a:t>개국 일일 </a:t>
            </a:r>
            <a:r>
              <a:rPr lang="ko-KR" altLang="en-US" sz="1200" dirty="0" err="1">
                <a:solidFill>
                  <a:schemeClr val="accent1"/>
                </a:solidFill>
                <a:latin typeface="+mn-lt"/>
                <a:ea typeface="Lato"/>
                <a:cs typeface="Lato"/>
                <a:sym typeface="Lato"/>
              </a:rPr>
              <a:t>확진자</a:t>
            </a:r>
            <a:r>
              <a:rPr lang="ko-KR" altLang="en-US" sz="1200" dirty="0">
                <a:solidFill>
                  <a:schemeClr val="accent1"/>
                </a:solidFill>
                <a:latin typeface="+mn-lt"/>
                <a:ea typeface="Lato"/>
                <a:cs typeface="Lato"/>
                <a:sym typeface="Lato"/>
              </a:rPr>
              <a:t> 데이터</a:t>
            </a:r>
            <a:r>
              <a:rPr lang="en-US" altLang="ko-KR" sz="1200" dirty="0">
                <a:solidFill>
                  <a:schemeClr val="accent1"/>
                </a:solidFill>
                <a:latin typeface="+mn-lt"/>
                <a:ea typeface="Lato"/>
                <a:cs typeface="Lato"/>
                <a:sym typeface="Lato"/>
              </a:rPr>
              <a:t>)</a:t>
            </a:r>
          </a:p>
          <a:p>
            <a:pPr>
              <a:spcBef>
                <a:spcPts val="1000"/>
              </a:spcBef>
            </a:pPr>
            <a:r>
              <a:rPr lang="ko-KR" altLang="en-US" sz="1200" dirty="0">
                <a:solidFill>
                  <a:schemeClr val="accent1"/>
                </a:solidFill>
                <a:latin typeface="+mn-lt"/>
                <a:ea typeface="Lato"/>
                <a:cs typeface="Lato"/>
                <a:sym typeface="Lato"/>
              </a:rPr>
              <a:t>    </a:t>
            </a:r>
            <a:r>
              <a:rPr lang="en-US" altLang="ko-KR" sz="1200" dirty="0">
                <a:solidFill>
                  <a:schemeClr val="accent1"/>
                </a:solidFill>
                <a:latin typeface="+mn-lt"/>
                <a:ea typeface="Lato"/>
                <a:cs typeface="Lato"/>
                <a:sym typeface="Lato"/>
              </a:rPr>
              <a:t>-</a:t>
            </a:r>
            <a:r>
              <a:rPr lang="ko-KR" altLang="en-US" sz="1200" dirty="0">
                <a:solidFill>
                  <a:schemeClr val="accent1"/>
                </a:solidFill>
                <a:latin typeface="+mn-lt"/>
                <a:ea typeface="Lato"/>
                <a:cs typeface="Lato"/>
                <a:sym typeface="Lato"/>
              </a:rPr>
              <a:t> </a:t>
            </a:r>
            <a:r>
              <a:rPr lang="en-US" altLang="ko-KR" sz="1200" dirty="0">
                <a:solidFill>
                  <a:schemeClr val="accent1"/>
                </a:solidFill>
                <a:latin typeface="+mn-lt"/>
                <a:ea typeface="Lato"/>
                <a:cs typeface="Lato"/>
                <a:sym typeface="Lato"/>
              </a:rPr>
              <a:t>ECDC (</a:t>
            </a:r>
            <a:r>
              <a:rPr lang="en-US" sz="1200" dirty="0">
                <a:solidFill>
                  <a:schemeClr val="accent1"/>
                </a:solidFill>
                <a:latin typeface="+mn-lt"/>
              </a:rPr>
              <a:t>European Centre for Disease Prevention and Control)</a:t>
            </a:r>
            <a:r>
              <a:rPr lang="ko-KR" altLang="en-US" sz="1200" dirty="0">
                <a:solidFill>
                  <a:schemeClr val="accent1"/>
                </a:solidFill>
                <a:latin typeface="+mn-lt"/>
              </a:rPr>
              <a:t> </a:t>
            </a:r>
            <a:endParaRPr lang="en-US" altLang="ko-KR" sz="1200" dirty="0">
              <a:solidFill>
                <a:schemeClr val="accent1"/>
              </a:solidFill>
              <a:latin typeface="+mn-lt"/>
            </a:endParaRPr>
          </a:p>
          <a:p>
            <a:pPr>
              <a:spcBef>
                <a:spcPts val="1000"/>
              </a:spcBef>
            </a:pPr>
            <a:r>
              <a:rPr lang="ko-KR" altLang="en-US" sz="1200" dirty="0">
                <a:solidFill>
                  <a:schemeClr val="accent1"/>
                </a:solidFill>
                <a:latin typeface="+mn-lt"/>
              </a:rPr>
              <a:t>    </a:t>
            </a:r>
            <a:r>
              <a:rPr lang="en-US" altLang="ko-KR" sz="1200" dirty="0">
                <a:solidFill>
                  <a:schemeClr val="accent1"/>
                </a:solidFill>
                <a:latin typeface="+mn-lt"/>
              </a:rPr>
              <a:t>-</a:t>
            </a:r>
            <a:r>
              <a:rPr lang="ko-KR" altLang="en-US" sz="1200" dirty="0">
                <a:solidFill>
                  <a:schemeClr val="accent1"/>
                </a:solidFill>
                <a:latin typeface="+mn-lt"/>
              </a:rPr>
              <a:t> </a:t>
            </a:r>
            <a:r>
              <a:rPr lang="en-US" altLang="ko-KR" sz="1200" dirty="0">
                <a:solidFill>
                  <a:schemeClr val="accent1"/>
                </a:solidFill>
                <a:latin typeface="+mn-lt"/>
                <a:hlinkClick r:id="rId3"/>
              </a:rPr>
              <a:t>https://opendata.ecdc.europa.eu/covid19/casedistribution/csv</a:t>
            </a:r>
            <a:endParaRPr lang="en-US" altLang="ko-KR" sz="1200" dirty="0">
              <a:solidFill>
                <a:schemeClr val="accent1"/>
              </a:solidFill>
              <a:latin typeface="+mn-lt"/>
            </a:endParaRPr>
          </a:p>
          <a:p>
            <a:pPr>
              <a:spcBef>
                <a:spcPts val="1000"/>
              </a:spcBef>
            </a:pPr>
            <a:endParaRPr lang="en-US" altLang="ko-KR" sz="1200" dirty="0">
              <a:solidFill>
                <a:schemeClr val="accent1"/>
              </a:solidFill>
              <a:latin typeface="+mn-lt"/>
              <a:ea typeface="Lato"/>
              <a:cs typeface="Lato"/>
              <a:sym typeface="Lato"/>
            </a:endParaRPr>
          </a:p>
          <a:p>
            <a:pPr lvl="0">
              <a:spcBef>
                <a:spcPts val="1000"/>
              </a:spcBef>
            </a:pPr>
            <a:r>
              <a:rPr lang="en-US" altLang="ko-KR" sz="1200" dirty="0">
                <a:solidFill>
                  <a:schemeClr val="accent1"/>
                </a:solidFill>
                <a:latin typeface="+mn-lt"/>
                <a:ea typeface="Lato"/>
                <a:cs typeface="Lato"/>
                <a:sym typeface="Lato"/>
              </a:rPr>
              <a:t>2)</a:t>
            </a:r>
            <a:r>
              <a:rPr lang="ko-KR" altLang="en-US" sz="1200" dirty="0">
                <a:solidFill>
                  <a:schemeClr val="accent1"/>
                </a:solidFill>
                <a:latin typeface="+mn-lt"/>
                <a:ea typeface="Lato"/>
                <a:cs typeface="Lato"/>
                <a:sym typeface="Lato"/>
              </a:rPr>
              <a:t>  사회경제적 지표 </a:t>
            </a:r>
            <a:r>
              <a:rPr lang="en-US" altLang="ko-KR" sz="1200" dirty="0">
                <a:solidFill>
                  <a:schemeClr val="accent1"/>
                </a:solidFill>
                <a:latin typeface="+mn-lt"/>
                <a:ea typeface="Lato"/>
                <a:cs typeface="Lato"/>
                <a:sym typeface="Lato"/>
              </a:rPr>
              <a:t>(Time-independent variable)</a:t>
            </a:r>
          </a:p>
          <a:p>
            <a:pPr lvl="0">
              <a:spcBef>
                <a:spcPts val="1000"/>
              </a:spcBef>
            </a:pPr>
            <a:r>
              <a:rPr lang="en-US" altLang="ko-KR" sz="1200" dirty="0">
                <a:solidFill>
                  <a:schemeClr val="accent1"/>
                </a:solidFill>
                <a:latin typeface="+mn-lt"/>
                <a:ea typeface="Lato"/>
                <a:cs typeface="Lato"/>
                <a:sym typeface="Lato"/>
              </a:rPr>
              <a:t>    - </a:t>
            </a:r>
            <a:r>
              <a:rPr lang="ko-KR" altLang="en-US" sz="1200" dirty="0">
                <a:solidFill>
                  <a:schemeClr val="accent1"/>
                </a:solidFill>
                <a:latin typeface="+mn-lt"/>
                <a:ea typeface="Lato"/>
                <a:cs typeface="Lato"/>
                <a:sym typeface="Lato"/>
              </a:rPr>
              <a:t>통계청 </a:t>
            </a:r>
            <a:r>
              <a:rPr lang="en-US" altLang="ko-KR" sz="1200" dirty="0">
                <a:solidFill>
                  <a:schemeClr val="accent1"/>
                </a:solidFill>
                <a:latin typeface="+mn-lt"/>
                <a:ea typeface="Lato"/>
                <a:cs typeface="Lato"/>
                <a:sym typeface="Lato"/>
              </a:rPr>
              <a:t>KOSIS</a:t>
            </a:r>
            <a:r>
              <a:rPr lang="ko-KR" altLang="en-US" sz="1200" dirty="0">
                <a:solidFill>
                  <a:schemeClr val="accent1"/>
                </a:solidFill>
                <a:latin typeface="+mn-lt"/>
                <a:ea typeface="Lato"/>
                <a:cs typeface="Lato"/>
                <a:sym typeface="Lato"/>
              </a:rPr>
              <a:t> 국가통계포털 </a:t>
            </a:r>
            <a:endParaRPr lang="en-US" altLang="ko-KR" sz="1200" dirty="0">
              <a:solidFill>
                <a:schemeClr val="accent1"/>
              </a:solidFill>
              <a:latin typeface="+mn-lt"/>
              <a:ea typeface="Lato"/>
              <a:cs typeface="Lato"/>
              <a:sym typeface="Lato"/>
            </a:endParaRPr>
          </a:p>
          <a:p>
            <a:pPr lvl="0">
              <a:spcBef>
                <a:spcPts val="1000"/>
              </a:spcBef>
            </a:pPr>
            <a:r>
              <a:rPr lang="ko-KR" altLang="en-US" sz="1200" dirty="0">
                <a:solidFill>
                  <a:schemeClr val="accent1"/>
                </a:solidFill>
                <a:latin typeface="+mn-lt"/>
                <a:ea typeface="Lato"/>
                <a:cs typeface="Lato"/>
                <a:sym typeface="Lato"/>
              </a:rPr>
              <a:t>    </a:t>
            </a:r>
            <a:r>
              <a:rPr lang="en-US" altLang="ko-KR" sz="1200" dirty="0">
                <a:solidFill>
                  <a:schemeClr val="accent1"/>
                </a:solidFill>
                <a:latin typeface="+mn-lt"/>
                <a:ea typeface="Lato"/>
                <a:cs typeface="Lato"/>
                <a:sym typeface="Lato"/>
              </a:rPr>
              <a:t>- </a:t>
            </a:r>
            <a:r>
              <a:rPr lang="en-US" altLang="ko-KR" sz="1200" dirty="0">
                <a:solidFill>
                  <a:schemeClr val="accent1"/>
                </a:solidFill>
                <a:latin typeface="+mn-lt"/>
                <a:ea typeface="Lato"/>
                <a:cs typeface="Lato"/>
                <a:sym typeface="Lato"/>
                <a:hlinkClick r:id="rId4"/>
              </a:rPr>
              <a:t>https://kostat.go.kr</a:t>
            </a:r>
            <a:endParaRPr lang="en-US" altLang="ko-KR" sz="1200" dirty="0">
              <a:solidFill>
                <a:schemeClr val="accent1"/>
              </a:solidFill>
              <a:latin typeface="+mn-lt"/>
              <a:ea typeface="Lato"/>
              <a:cs typeface="Lato"/>
              <a:sym typeface="Lato"/>
            </a:endParaRPr>
          </a:p>
          <a:p>
            <a:pPr lvl="0">
              <a:spcBef>
                <a:spcPts val="1000"/>
              </a:spcBef>
            </a:pPr>
            <a:endParaRPr lang="en-US" altLang="ko-KR" sz="1200" dirty="0">
              <a:solidFill>
                <a:schemeClr val="accent1"/>
              </a:solidFill>
              <a:latin typeface="+mn-lt"/>
              <a:ea typeface="Lato"/>
              <a:cs typeface="Lato"/>
              <a:sym typeface="Lato"/>
            </a:endParaRPr>
          </a:p>
        </p:txBody>
      </p:sp>
      <p:sp>
        <p:nvSpPr>
          <p:cNvPr id="3" name="Google Shape;120;p18">
            <a:extLst>
              <a:ext uri="{FF2B5EF4-FFF2-40B4-BE49-F238E27FC236}">
                <a16:creationId xmlns:a16="http://schemas.microsoft.com/office/drawing/2014/main" id="{CE28579F-A0F9-4F9E-A6B7-D31F0D1D19C5}"/>
              </a:ext>
            </a:extLst>
          </p:cNvPr>
          <p:cNvSpPr txBox="1">
            <a:spLocks/>
          </p:cNvSpPr>
          <p:nvPr/>
        </p:nvSpPr>
        <p:spPr>
          <a:xfrm>
            <a:off x="727650" y="1383449"/>
            <a:ext cx="3513274" cy="311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dirty="0">
                <a:solidFill>
                  <a:srgbClr val="000000"/>
                </a:solidFill>
              </a:rPr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34071832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9"/>
          <p:cNvSpPr txBox="1">
            <a:spLocks noGrp="1"/>
          </p:cNvSpPr>
          <p:nvPr>
            <p:ph type="title"/>
          </p:nvPr>
        </p:nvSpPr>
        <p:spPr>
          <a:xfrm>
            <a:off x="727650" y="799625"/>
            <a:ext cx="2748647" cy="311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00000"/>
              </a:lnSpc>
              <a:buFont typeface="Lato"/>
              <a:buNone/>
            </a:pPr>
            <a:r>
              <a:rPr lang="en-US" altLang="ko-KR" sz="1200" b="1" dirty="0">
                <a:solidFill>
                  <a:schemeClr val="accent5"/>
                </a:solidFill>
              </a:rPr>
              <a:t>Procedure</a:t>
            </a:r>
            <a:endParaRPr lang="ko-KR" altLang="en-US" sz="1200" dirty="0"/>
          </a:p>
        </p:txBody>
      </p:sp>
      <p:sp>
        <p:nvSpPr>
          <p:cNvPr id="14" name="Google Shape;121;p18">
            <a:extLst>
              <a:ext uri="{FF2B5EF4-FFF2-40B4-BE49-F238E27FC236}">
                <a16:creationId xmlns:a16="http://schemas.microsoft.com/office/drawing/2014/main" id="{98318584-6C4B-4C4F-9CB3-6A38E0101196}"/>
              </a:ext>
            </a:extLst>
          </p:cNvPr>
          <p:cNvSpPr txBox="1"/>
          <p:nvPr/>
        </p:nvSpPr>
        <p:spPr>
          <a:xfrm>
            <a:off x="727650" y="1992156"/>
            <a:ext cx="7453429" cy="2826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indent="-228600">
              <a:spcBef>
                <a:spcPts val="1000"/>
              </a:spcBef>
              <a:buFont typeface="Arial"/>
              <a:buAutoNum type="arabicParenR"/>
            </a:pPr>
            <a:endParaRPr lang="en-US" altLang="ko-KR" sz="1200" dirty="0">
              <a:solidFill>
                <a:schemeClr val="accent1"/>
              </a:solidFill>
              <a:latin typeface="+mn-lt"/>
              <a:ea typeface="Lato"/>
              <a:cs typeface="Lato"/>
              <a:sym typeface="Lato"/>
            </a:endParaRPr>
          </a:p>
        </p:txBody>
      </p:sp>
      <p:sp>
        <p:nvSpPr>
          <p:cNvPr id="3" name="Google Shape;120;p18">
            <a:extLst>
              <a:ext uri="{FF2B5EF4-FFF2-40B4-BE49-F238E27FC236}">
                <a16:creationId xmlns:a16="http://schemas.microsoft.com/office/drawing/2014/main" id="{CE28579F-A0F9-4F9E-A6B7-D31F0D1D19C5}"/>
              </a:ext>
            </a:extLst>
          </p:cNvPr>
          <p:cNvSpPr txBox="1">
            <a:spLocks/>
          </p:cNvSpPr>
          <p:nvPr/>
        </p:nvSpPr>
        <p:spPr>
          <a:xfrm>
            <a:off x="727649" y="1383449"/>
            <a:ext cx="6662057" cy="311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ko-KR" altLang="en-US" dirty="0">
                <a:solidFill>
                  <a:srgbClr val="000000"/>
                </a:solidFill>
              </a:rPr>
              <a:t>이 부분에 통계청 변수 </a:t>
            </a:r>
            <a:r>
              <a:rPr lang="ko-KR" altLang="en-US" dirty="0" err="1">
                <a:solidFill>
                  <a:srgbClr val="000000"/>
                </a:solidFill>
              </a:rPr>
              <a:t>분석한거</a:t>
            </a:r>
            <a:r>
              <a:rPr lang="ko-KR" altLang="en-US" dirty="0">
                <a:solidFill>
                  <a:srgbClr val="000000"/>
                </a:solidFill>
              </a:rPr>
              <a:t> 들어가면 맥락상 맞지 않나 </a:t>
            </a:r>
            <a:r>
              <a:rPr lang="ko-KR" altLang="en-US" dirty="0" err="1">
                <a:solidFill>
                  <a:srgbClr val="000000"/>
                </a:solidFill>
              </a:rPr>
              <a:t>싶습니당</a:t>
            </a:r>
            <a:r>
              <a:rPr lang="en-US" altLang="ko-KR" dirty="0">
                <a:solidFill>
                  <a:srgbClr val="000000"/>
                </a:solidFill>
              </a:rPr>
              <a:t>!</a:t>
            </a:r>
            <a:r>
              <a:rPr lang="ko-KR" altLang="en-US" dirty="0">
                <a:solidFill>
                  <a:srgbClr val="000000"/>
                </a:solidFill>
              </a:rPr>
              <a:t> 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44713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9"/>
          <p:cNvSpPr txBox="1">
            <a:spLocks noGrp="1"/>
          </p:cNvSpPr>
          <p:nvPr>
            <p:ph type="title"/>
          </p:nvPr>
        </p:nvSpPr>
        <p:spPr>
          <a:xfrm>
            <a:off x="672743" y="1317353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00000"/>
              </a:lnSpc>
              <a:buFont typeface="Lato"/>
              <a:buNone/>
            </a:pPr>
            <a:r>
              <a:rPr lang="en-US" altLang="ko-KR" sz="2000" b="1" dirty="0">
                <a:solidFill>
                  <a:schemeClr val="accent5"/>
                </a:solidFill>
              </a:rPr>
              <a:t>Simple Moving Average</a:t>
            </a:r>
            <a:endParaRPr lang="ko-KR" altLang="en-US" sz="2000" dirty="0"/>
          </a:p>
        </p:txBody>
      </p:sp>
      <p:sp>
        <p:nvSpPr>
          <p:cNvPr id="9" name="Google Shape;127;p19">
            <a:extLst>
              <a:ext uri="{FF2B5EF4-FFF2-40B4-BE49-F238E27FC236}">
                <a16:creationId xmlns:a16="http://schemas.microsoft.com/office/drawing/2014/main" id="{FEC50C8B-A7C0-4CFB-8804-729F4846FD48}"/>
              </a:ext>
            </a:extLst>
          </p:cNvPr>
          <p:cNvSpPr txBox="1">
            <a:spLocks/>
          </p:cNvSpPr>
          <p:nvPr/>
        </p:nvSpPr>
        <p:spPr>
          <a:xfrm>
            <a:off x="672743" y="1979553"/>
            <a:ext cx="7489536" cy="2137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228600" indent="-228600">
              <a:lnSpc>
                <a:spcPct val="100000"/>
              </a:lnSpc>
              <a:spcBef>
                <a:spcPts val="1000"/>
              </a:spcBef>
              <a:buFont typeface="Lato"/>
              <a:buAutoNum type="arabicParenR"/>
            </a:pPr>
            <a:r>
              <a:rPr lang="ko-KR" altLang="en-US" sz="1200" dirty="0"/>
              <a:t>많은 국가의 </a:t>
            </a:r>
            <a:r>
              <a:rPr lang="ko-KR" altLang="en-US" sz="1200" dirty="0" err="1"/>
              <a:t>일일확진자</a:t>
            </a:r>
            <a:r>
              <a:rPr lang="ko-KR" altLang="en-US" sz="1200" dirty="0"/>
              <a:t> 데이터에서 일주일 단위의 주기성이 관측됨</a:t>
            </a:r>
            <a:r>
              <a:rPr lang="en-US" altLang="ko-KR" sz="1200" dirty="0"/>
              <a:t>.</a:t>
            </a:r>
          </a:p>
          <a:p>
            <a:pPr marL="228600" indent="-228600">
              <a:lnSpc>
                <a:spcPct val="100000"/>
              </a:lnSpc>
              <a:spcBef>
                <a:spcPts val="1000"/>
              </a:spcBef>
              <a:buFont typeface="Lato"/>
              <a:buAutoNum type="arabicParenR"/>
            </a:pPr>
            <a:r>
              <a:rPr lang="ko-KR" altLang="en-US" sz="1200" dirty="0"/>
              <a:t>이에 대한 원인으로 일일 검사 수가 일주일 단위의 주기성을 갖는 점에 주목하여 일일 검사 수 데이터를 분석</a:t>
            </a:r>
            <a:r>
              <a:rPr lang="en-US" altLang="ko-KR" sz="1200" dirty="0"/>
              <a:t>.</a:t>
            </a:r>
            <a:endParaRPr lang="ko-KR" altLang="en-US" sz="1200" dirty="0"/>
          </a:p>
          <a:p>
            <a:pPr marL="0" indent="0">
              <a:lnSpc>
                <a:spcPct val="100000"/>
              </a:lnSpc>
              <a:spcBef>
                <a:spcPts val="1000"/>
              </a:spcBef>
              <a:buFont typeface="Lato"/>
              <a:buNone/>
            </a:pPr>
            <a:r>
              <a:rPr lang="en-US" altLang="ko-KR" sz="1200" dirty="0"/>
              <a:t>3) ACF</a:t>
            </a:r>
            <a:r>
              <a:rPr lang="ko-KR" altLang="en-US" sz="1200" dirty="0"/>
              <a:t>를 통해 수치적으로 제시하려 했으나 </a:t>
            </a:r>
            <a:r>
              <a:rPr lang="en-US" altLang="ko-KR" sz="1200" dirty="0"/>
              <a:t>trend</a:t>
            </a:r>
            <a:r>
              <a:rPr lang="ko-KR" altLang="en-US" sz="1200" dirty="0"/>
              <a:t> 또한 </a:t>
            </a:r>
            <a:r>
              <a:rPr lang="en-US" altLang="ko-KR" sz="1200" dirty="0"/>
              <a:t>randomness</a:t>
            </a:r>
            <a:r>
              <a:rPr lang="ko-KR" altLang="en-US" sz="1200" dirty="0"/>
              <a:t>를 가지고 있어 분석에 한계가 존재했으나 프랑스와 같이 특정 요일마다 급격히 </a:t>
            </a:r>
            <a:r>
              <a:rPr lang="ko-KR" altLang="en-US" sz="1200" dirty="0" err="1"/>
              <a:t>확진자</a:t>
            </a:r>
            <a:r>
              <a:rPr lang="ko-KR" altLang="en-US" sz="1200" dirty="0"/>
              <a:t> 수가 떨어지는 경우에 대해서는 뚜렷한 경향성을 확인</a:t>
            </a:r>
            <a:r>
              <a:rPr lang="en-US" altLang="ko-KR" sz="1200" dirty="0"/>
              <a:t>.</a:t>
            </a:r>
            <a:r>
              <a:rPr lang="ko-KR" altLang="en-US" sz="1200" dirty="0"/>
              <a:t> </a:t>
            </a:r>
          </a:p>
          <a:p>
            <a:pPr marL="0" indent="0">
              <a:lnSpc>
                <a:spcPct val="100000"/>
              </a:lnSpc>
              <a:spcBef>
                <a:spcPts val="1000"/>
              </a:spcBef>
              <a:buFont typeface="Lato"/>
              <a:buNone/>
            </a:pPr>
            <a:r>
              <a:rPr lang="en-US" altLang="ko-KR" sz="1200" dirty="0"/>
              <a:t>4) </a:t>
            </a:r>
            <a:r>
              <a:rPr lang="ko-KR" altLang="en-US" sz="1200" dirty="0"/>
              <a:t>따라서 </a:t>
            </a:r>
            <a:r>
              <a:rPr lang="en-US" altLang="ko-KR" sz="1200" dirty="0"/>
              <a:t>7</a:t>
            </a:r>
            <a:r>
              <a:rPr lang="ko-KR" altLang="en-US" sz="1200" dirty="0"/>
              <a:t>일 단위의 주기를 고려해 </a:t>
            </a:r>
            <a:r>
              <a:rPr lang="en-US" altLang="ko-KR" sz="1200" dirty="0"/>
              <a:t>window size</a:t>
            </a:r>
            <a:r>
              <a:rPr lang="ko-KR" altLang="en-US" sz="1200" dirty="0"/>
              <a:t>가 </a:t>
            </a:r>
            <a:r>
              <a:rPr lang="en-US" altLang="ko-KR" sz="1200" dirty="0"/>
              <a:t>7</a:t>
            </a:r>
            <a:r>
              <a:rPr lang="ko-KR" altLang="en-US" sz="1200" dirty="0"/>
              <a:t>인 단순 이동 평균을 사용</a:t>
            </a:r>
            <a:r>
              <a:rPr lang="en-US" altLang="ko-KR" sz="1200" dirty="0"/>
              <a:t>.</a:t>
            </a:r>
            <a:endParaRPr lang="ko-KR" altLang="en-US" sz="1400" dirty="0"/>
          </a:p>
        </p:txBody>
      </p:sp>
      <p:sp>
        <p:nvSpPr>
          <p:cNvPr id="7" name="Google Shape;126;p19">
            <a:extLst>
              <a:ext uri="{FF2B5EF4-FFF2-40B4-BE49-F238E27FC236}">
                <a16:creationId xmlns:a16="http://schemas.microsoft.com/office/drawing/2014/main" id="{68B57522-7C26-4B82-A9E2-07458F915A63}"/>
              </a:ext>
            </a:extLst>
          </p:cNvPr>
          <p:cNvSpPr txBox="1">
            <a:spLocks/>
          </p:cNvSpPr>
          <p:nvPr/>
        </p:nvSpPr>
        <p:spPr>
          <a:xfrm>
            <a:off x="727650" y="799625"/>
            <a:ext cx="2748647" cy="311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>
              <a:buFont typeface="Lato"/>
              <a:buNone/>
            </a:pPr>
            <a:r>
              <a:rPr lang="en-US" altLang="ko-KR" sz="1200">
                <a:solidFill>
                  <a:schemeClr val="accent5"/>
                </a:solidFill>
              </a:rPr>
              <a:t>Segmentation Method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4236655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9"/>
          <p:cNvSpPr txBox="1">
            <a:spLocks noGrp="1"/>
          </p:cNvSpPr>
          <p:nvPr>
            <p:ph type="title"/>
          </p:nvPr>
        </p:nvSpPr>
        <p:spPr>
          <a:xfrm>
            <a:off x="672743" y="1317353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00000"/>
              </a:lnSpc>
              <a:buFont typeface="Lato"/>
              <a:buNone/>
            </a:pPr>
            <a:r>
              <a:rPr lang="en-US" altLang="ko-KR" sz="2000" b="1" dirty="0">
                <a:solidFill>
                  <a:schemeClr val="accent5"/>
                </a:solidFill>
              </a:rPr>
              <a:t>Simple Moving Average</a:t>
            </a:r>
            <a:endParaRPr lang="ko-KR" altLang="en-US" sz="20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2830DFE-C264-425C-B4B5-BA3607EFC8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066" y="1943170"/>
            <a:ext cx="3048000" cy="269555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733045AA-8BDA-4EFC-85FE-DF5AE57A15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1363" y="1943170"/>
            <a:ext cx="3243157" cy="2868146"/>
          </a:xfrm>
          <a:prstGeom prst="rect">
            <a:avLst/>
          </a:prstGeom>
        </p:spPr>
      </p:pic>
      <p:sp>
        <p:nvSpPr>
          <p:cNvPr id="8" name="Google Shape;126;p19">
            <a:extLst>
              <a:ext uri="{FF2B5EF4-FFF2-40B4-BE49-F238E27FC236}">
                <a16:creationId xmlns:a16="http://schemas.microsoft.com/office/drawing/2014/main" id="{3EB22B61-1388-4B33-A38D-542F7CA9EB23}"/>
              </a:ext>
            </a:extLst>
          </p:cNvPr>
          <p:cNvSpPr txBox="1">
            <a:spLocks/>
          </p:cNvSpPr>
          <p:nvPr/>
        </p:nvSpPr>
        <p:spPr>
          <a:xfrm>
            <a:off x="727650" y="799625"/>
            <a:ext cx="2748647" cy="311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>
              <a:buFont typeface="Lato"/>
              <a:buNone/>
            </a:pPr>
            <a:r>
              <a:rPr lang="en-US" altLang="ko-KR" sz="1200">
                <a:solidFill>
                  <a:schemeClr val="accent5"/>
                </a:solidFill>
              </a:rPr>
              <a:t>Segmentation Method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108777240"/>
      </p:ext>
    </p:extLst>
  </p:cSld>
  <p:clrMapOvr>
    <a:masterClrMapping/>
  </p:clrMapOvr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1239</TotalTime>
  <Words>713</Words>
  <Application>Microsoft Macintosh PowerPoint</Application>
  <PresentationFormat>On-screen Show (16:9)</PresentationFormat>
  <Paragraphs>143</Paragraphs>
  <Slides>24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Malgun Gothic</vt:lpstr>
      <vt:lpstr>Lato</vt:lpstr>
      <vt:lpstr>Arial</vt:lpstr>
      <vt:lpstr>Malgun Gothic</vt:lpstr>
      <vt:lpstr>Raleway</vt:lpstr>
      <vt:lpstr>Streamline</vt:lpstr>
      <vt:lpstr>Segmented Growth Curve Model</vt:lpstr>
      <vt:lpstr>Contents</vt:lpstr>
      <vt:lpstr>PPT 수정</vt:lpstr>
      <vt:lpstr>Procedure</vt:lpstr>
      <vt:lpstr>Procedure</vt:lpstr>
      <vt:lpstr>Procedure</vt:lpstr>
      <vt:lpstr>Procedure</vt:lpstr>
      <vt:lpstr>Simple Moving Average</vt:lpstr>
      <vt:lpstr>Simple Moving Average</vt:lpstr>
      <vt:lpstr>Segmentation Method</vt:lpstr>
      <vt:lpstr>Segmentation Method</vt:lpstr>
      <vt:lpstr>Segmentation Method</vt:lpstr>
      <vt:lpstr>PowerPoint Presentation</vt:lpstr>
      <vt:lpstr>Segmentation Method</vt:lpstr>
      <vt:lpstr>Segmented Logistic Model</vt:lpstr>
      <vt:lpstr>Segmented Gompertz Model</vt:lpstr>
      <vt:lpstr>PowerPoint Presentation</vt:lpstr>
      <vt:lpstr>PowerPoint Presentation</vt:lpstr>
      <vt:lpstr>PowerPoint Presentation</vt:lpstr>
      <vt:lpstr>Result – The Number of fitted countries in each Segment</vt:lpstr>
      <vt:lpstr>Result – Logistic Model in both Segments</vt:lpstr>
      <vt:lpstr>PowerPoint Presentation</vt:lpstr>
      <vt:lpstr>Result – Logistic vs Gompertz in Segment 1</vt:lpstr>
      <vt:lpstr>Result – Logistic vs Gompertz in Segment 2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COVID-19 전세계 신규 확진자 예측 및 정책의 영향 분석</dc:title>
  <cp:lastModifiedBy>Ko Yeonghyeon</cp:lastModifiedBy>
  <cp:revision>113</cp:revision>
  <dcterms:modified xsi:type="dcterms:W3CDTF">2020-11-29T02:58:16Z</dcterms:modified>
</cp:coreProperties>
</file>